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0"/>
  </p:notesMasterIdLst>
  <p:handoutMasterIdLst>
    <p:handoutMasterId r:id="rId21"/>
  </p:handoutMasterIdLst>
  <p:sldIdLst>
    <p:sldId id="980" r:id="rId5"/>
    <p:sldId id="991" r:id="rId6"/>
    <p:sldId id="1035" r:id="rId7"/>
    <p:sldId id="992" r:id="rId8"/>
    <p:sldId id="997" r:id="rId9"/>
    <p:sldId id="1000" r:id="rId10"/>
    <p:sldId id="995" r:id="rId11"/>
    <p:sldId id="1036" r:id="rId12"/>
    <p:sldId id="1037" r:id="rId13"/>
    <p:sldId id="1038" r:id="rId14"/>
    <p:sldId id="1039" r:id="rId15"/>
    <p:sldId id="1032" r:id="rId16"/>
    <p:sldId id="1033" r:id="rId17"/>
    <p:sldId id="1034" r:id="rId18"/>
    <p:sldId id="1040" r:id="rId19"/>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dair McLean" initials="AM" lastIdx="9" clrIdx="0">
    <p:extLst>
      <p:ext uri="{19B8F6BF-5375-455C-9EA6-DF929625EA0E}">
        <p15:presenceInfo xmlns:p15="http://schemas.microsoft.com/office/powerpoint/2012/main" userId="S::amclean@oera.ca::471b9d3c-1b96-4ef9-b09f-0228759a8b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6600"/>
    <a:srgbClr val="004F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73072" autoAdjust="0"/>
  </p:normalViewPr>
  <p:slideViewPr>
    <p:cSldViewPr snapToGrid="0">
      <p:cViewPr varScale="1">
        <p:scale>
          <a:sx n="60" d="100"/>
          <a:sy n="60" d="100"/>
        </p:scale>
        <p:origin x="1421"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ell Dmytriw" userId="aa5e3cdc-82ea-4d0f-bb65-5bc789911d7c" providerId="ADAL" clId="{BF280E3C-455F-4767-BD29-05E06050EBDF}"/>
    <pc:docChg chg="custSel modSld">
      <pc:chgData name="Russell Dmytriw" userId="aa5e3cdc-82ea-4d0f-bb65-5bc789911d7c" providerId="ADAL" clId="{BF280E3C-455F-4767-BD29-05E06050EBDF}" dt="2023-06-01T15:44:37.591" v="560" actId="313"/>
      <pc:docMkLst>
        <pc:docMk/>
      </pc:docMkLst>
      <pc:sldChg chg="modNotesTx">
        <pc:chgData name="Russell Dmytriw" userId="aa5e3cdc-82ea-4d0f-bb65-5bc789911d7c" providerId="ADAL" clId="{BF280E3C-455F-4767-BD29-05E06050EBDF}" dt="2023-06-01T15:37:46.734" v="137" actId="20577"/>
        <pc:sldMkLst>
          <pc:docMk/>
          <pc:sldMk cId="224202179" sldId="980"/>
        </pc:sldMkLst>
      </pc:sldChg>
      <pc:sldChg chg="modNotesTx">
        <pc:chgData name="Russell Dmytriw" userId="aa5e3cdc-82ea-4d0f-bb65-5bc789911d7c" providerId="ADAL" clId="{BF280E3C-455F-4767-BD29-05E06050EBDF}" dt="2023-06-01T15:44:37.591" v="560" actId="313"/>
        <pc:sldMkLst>
          <pc:docMk/>
          <pc:sldMk cId="2514660488" sldId="997"/>
        </pc:sldMkLst>
      </pc:sldChg>
      <pc:sldChg chg="modNotesTx">
        <pc:chgData name="Russell Dmytriw" userId="aa5e3cdc-82ea-4d0f-bb65-5bc789911d7c" providerId="ADAL" clId="{BF280E3C-455F-4767-BD29-05E06050EBDF}" dt="2023-06-01T14:14:25.272" v="125" actId="20577"/>
        <pc:sldMkLst>
          <pc:docMk/>
          <pc:sldMk cId="2253433459" sldId="1034"/>
        </pc:sldMkLst>
      </pc:sldChg>
      <pc:sldChg chg="modSp mod">
        <pc:chgData name="Russell Dmytriw" userId="aa5e3cdc-82ea-4d0f-bb65-5bc789911d7c" providerId="ADAL" clId="{BF280E3C-455F-4767-BD29-05E06050EBDF}" dt="2023-06-01T15:39:25.963" v="139" actId="113"/>
        <pc:sldMkLst>
          <pc:docMk/>
          <pc:sldMk cId="857829294" sldId="1035"/>
        </pc:sldMkLst>
        <pc:spChg chg="mod">
          <ac:chgData name="Russell Dmytriw" userId="aa5e3cdc-82ea-4d0f-bb65-5bc789911d7c" providerId="ADAL" clId="{BF280E3C-455F-4767-BD29-05E06050EBDF}" dt="2023-06-01T15:39:25.963" v="139" actId="113"/>
          <ac:spMkLst>
            <pc:docMk/>
            <pc:sldMk cId="857829294" sldId="1035"/>
            <ac:spMk id="3" creationId="{79A53E4C-E542-1335-162A-C906496C6C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9BA9F1-5FE7-448E-AD03-A81C57B79918}"/>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27046513-D45F-421D-B0A0-D475A1FFEFBF}"/>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BF58ED70-7C72-4230-B7DA-9319A45C68F1}" type="datetimeFigureOut">
              <a:rPr lang="en-CA" smtClean="0"/>
              <a:t>2023-06-01</a:t>
            </a:fld>
            <a:endParaRPr lang="en-CA"/>
          </a:p>
        </p:txBody>
      </p:sp>
      <p:sp>
        <p:nvSpPr>
          <p:cNvPr id="4" name="Footer Placeholder 3">
            <a:extLst>
              <a:ext uri="{FF2B5EF4-FFF2-40B4-BE49-F238E27FC236}">
                <a16:creationId xmlns:a16="http://schemas.microsoft.com/office/drawing/2014/main" id="{54E5448E-DF29-496B-ACF6-6CBDBDAD5719}"/>
              </a:ext>
            </a:extLst>
          </p:cNvPr>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BE88010C-2772-4E26-8A98-0052F45D191E}"/>
              </a:ext>
            </a:extLst>
          </p:cNvPr>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55F45ADA-2DE2-48EC-8660-42B70BF4F4E5}" type="slidenum">
              <a:rPr lang="en-CA" smtClean="0"/>
              <a:t>‹#›</a:t>
            </a:fld>
            <a:endParaRPr lang="en-CA"/>
          </a:p>
        </p:txBody>
      </p:sp>
    </p:spTree>
    <p:extLst>
      <p:ext uri="{BB962C8B-B14F-4D97-AF65-F5344CB8AC3E}">
        <p14:creationId xmlns:p14="http://schemas.microsoft.com/office/powerpoint/2010/main" val="1009778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77EA239E-46E9-4525-9AE8-B39F3A447CB0}" type="datetimeFigureOut">
              <a:rPr lang="en-CA" smtClean="0"/>
              <a:t>2023-06-01</a:t>
            </a:fld>
            <a:endParaRPr lang="en-C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683C7531-995F-4C40-95E2-4FDF50812BBB}" type="slidenum">
              <a:rPr lang="en-CA" smtClean="0"/>
              <a:t>‹#›</a:t>
            </a:fld>
            <a:endParaRPr lang="en-CA"/>
          </a:p>
        </p:txBody>
      </p:sp>
    </p:spTree>
    <p:extLst>
      <p:ext uri="{BB962C8B-B14F-4D97-AF65-F5344CB8AC3E}">
        <p14:creationId xmlns:p14="http://schemas.microsoft.com/office/powerpoint/2010/main" val="14283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webinar is being recorded so that those unable to attend can review the material.  The webinar and my presentation notes will be posted on our website www.netzeroatlantic.ca/ECT following today’s presentation.  </a:t>
            </a:r>
          </a:p>
        </p:txBody>
      </p:sp>
      <p:sp>
        <p:nvSpPr>
          <p:cNvPr id="4" name="Slide Number Placeholder 3"/>
          <p:cNvSpPr>
            <a:spLocks noGrp="1"/>
          </p:cNvSpPr>
          <p:nvPr>
            <p:ph type="sldNum" sz="quarter" idx="5"/>
          </p:nvPr>
        </p:nvSpPr>
        <p:spPr/>
        <p:txBody>
          <a:bodyPr/>
          <a:lstStyle/>
          <a:p>
            <a:fld id="{683C7531-995F-4C40-95E2-4FDF50812BBB}" type="slidenum">
              <a:rPr lang="en-CA" smtClean="0"/>
              <a:t>1</a:t>
            </a:fld>
            <a:endParaRPr lang="en-CA"/>
          </a:p>
        </p:txBody>
      </p:sp>
    </p:spTree>
    <p:extLst>
      <p:ext uri="{BB962C8B-B14F-4D97-AF65-F5344CB8AC3E}">
        <p14:creationId xmlns:p14="http://schemas.microsoft.com/office/powerpoint/2010/main" val="356630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100% funding means that leverage including in-kind is not required; but leverage is weighted but again not excessively so. If you look at the Evaluation Criteria, projects are competing based on the project concept and outcomes, not on leverage and not on total project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These are the categories in the budget template and they are applicable </a:t>
            </a:r>
            <a:r>
              <a:rPr lang="en-CA" u="sng" dirty="0"/>
              <a:t>only to the Lead Applicant </a:t>
            </a:r>
            <a:r>
              <a:rPr lang="en-CA" dirty="0"/>
              <a:t>since partners would be listed under Contracting Services / Partners. </a:t>
            </a:r>
          </a:p>
          <a:p>
            <a:endParaRPr lang="en-CA" dirty="0"/>
          </a:p>
          <a:p>
            <a:r>
              <a:rPr lang="en-CA" dirty="0"/>
              <a:t>Add more lines under Contracting Services / Partners to explain how funding will be broadly allocated to partners (salaries, overhead, etc.).  This section does not require the same detailed cost breakdown as needed from the Lead Applicant but sufficient detail should be provided to demonstrate ‘value for money spent’.  Again, projects are not competing on total project cost but rather on concept, ability to deliver (team) and value for money. NOTE there is a non mandatory budget planning tool on the website that might be helpful to think thru how the project will be budgeted and delivered.</a:t>
            </a:r>
          </a:p>
        </p:txBody>
      </p:sp>
      <p:sp>
        <p:nvSpPr>
          <p:cNvPr id="4" name="Slide Number Placeholder 3"/>
          <p:cNvSpPr>
            <a:spLocks noGrp="1"/>
          </p:cNvSpPr>
          <p:nvPr>
            <p:ph type="sldNum" sz="quarter" idx="5"/>
          </p:nvPr>
        </p:nvSpPr>
        <p:spPr/>
        <p:txBody>
          <a:bodyPr/>
          <a:lstStyle/>
          <a:p>
            <a:fld id="{683C7531-995F-4C40-95E2-4FDF50812BBB}" type="slidenum">
              <a:rPr lang="en-CA" smtClean="0"/>
              <a:t>10</a:t>
            </a:fld>
            <a:endParaRPr lang="en-CA"/>
          </a:p>
        </p:txBody>
      </p:sp>
    </p:spTree>
    <p:extLst>
      <p:ext uri="{BB962C8B-B14F-4D97-AF65-F5344CB8AC3E}">
        <p14:creationId xmlns:p14="http://schemas.microsoft.com/office/powerpoint/2010/main" val="2199263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NZA has developed and </a:t>
            </a:r>
            <a:r>
              <a:rPr lang="en-US" sz="1200" dirty="0">
                <a:effectLst/>
                <a:latin typeface="Source Sans Pro Light" panose="020B0403030403020204" pitchFamily="34" charset="0"/>
                <a:ea typeface="Source Sans Pro Light" panose="020B0403030403020204" pitchFamily="34" charset="0"/>
              </a:rPr>
              <a:t>equity, diversity, inclusion, and accessibility </a:t>
            </a:r>
            <a:r>
              <a:rPr lang="en-CA" dirty="0"/>
              <a:t>Framework for the ECT Research Program which e</a:t>
            </a:r>
            <a:r>
              <a:rPr lang="en-US" dirty="0">
                <a:solidFill>
                  <a:schemeClr val="tx1"/>
                </a:solidFill>
                <a:latin typeface="Source Sans Pro Light" panose="020B0403030403020204" pitchFamily="34" charset="0"/>
                <a:ea typeface="Source Sans Pro Light" panose="020B0403030403020204" pitchFamily="34" charset="0"/>
              </a:rPr>
              <a:t>stablish procedures and accountability mechanisms that Net Zero is subject to. With respect to Project Proponents, the E</a:t>
            </a:r>
            <a:r>
              <a:rPr lang="en-CA" dirty="0"/>
              <a:t>DIA Framework is not prescriptive; rather it sets an expectation that EDIA will be considered and reported.</a:t>
            </a:r>
          </a:p>
        </p:txBody>
      </p:sp>
      <p:sp>
        <p:nvSpPr>
          <p:cNvPr id="4" name="Slide Number Placeholder 3"/>
          <p:cNvSpPr>
            <a:spLocks noGrp="1"/>
          </p:cNvSpPr>
          <p:nvPr>
            <p:ph type="sldNum" sz="quarter" idx="5"/>
          </p:nvPr>
        </p:nvSpPr>
        <p:spPr/>
        <p:txBody>
          <a:bodyPr/>
          <a:lstStyle/>
          <a:p>
            <a:fld id="{683C7531-995F-4C40-95E2-4FDF50812BBB}" type="slidenum">
              <a:rPr lang="en-CA" smtClean="0"/>
              <a:t>11</a:t>
            </a:fld>
            <a:endParaRPr lang="en-CA"/>
          </a:p>
        </p:txBody>
      </p:sp>
    </p:spTree>
    <p:extLst>
      <p:ext uri="{BB962C8B-B14F-4D97-AF65-F5344CB8AC3E}">
        <p14:creationId xmlns:p14="http://schemas.microsoft.com/office/powerpoint/2010/main" val="1141208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taken from the Applicant Guide.  I just want to point out that 60% of the total scoring is related to the project concept and methodology (and your ability to describe these aspects) plus another 15% is related to the delivery team.  You can see that Collaboration is listed under section 3 while leverage is listed under section 4.  They are evaluated but are not significantly weighted.  And you’re not competing on price either – but value is important. I repeat: we’re looking for good project ideas with a solid plan to achieve project objectives; projects that align with program and stream objectives and that will result in GHG reductions and economic benefits in NS.</a:t>
            </a:r>
          </a:p>
        </p:txBody>
      </p:sp>
      <p:sp>
        <p:nvSpPr>
          <p:cNvPr id="4" name="Slide Number Placeholder 3"/>
          <p:cNvSpPr>
            <a:spLocks noGrp="1"/>
          </p:cNvSpPr>
          <p:nvPr>
            <p:ph type="sldNum" sz="quarter" idx="5"/>
          </p:nvPr>
        </p:nvSpPr>
        <p:spPr/>
        <p:txBody>
          <a:bodyPr/>
          <a:lstStyle/>
          <a:p>
            <a:fld id="{683C7531-995F-4C40-95E2-4FDF50812BBB}" type="slidenum">
              <a:rPr lang="en-CA" smtClean="0"/>
              <a:t>12</a:t>
            </a:fld>
            <a:endParaRPr lang="en-CA"/>
          </a:p>
        </p:txBody>
      </p:sp>
    </p:spTree>
    <p:extLst>
      <p:ext uri="{BB962C8B-B14F-4D97-AF65-F5344CB8AC3E}">
        <p14:creationId xmlns:p14="http://schemas.microsoft.com/office/powerpoint/2010/main" val="258961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Two things to say about Intellectual Property (IP): (1) Net Zero Atlantic does not desire ownership or IP rights but we do require the ability to circulate/post project reports on our website.  Licencing agreements, if needed, may be required on a project-by-project basis (to be discussed at the contracting stage).  Bottom line: we’re respectful of IP and pre-publication confidentiality.  </a:t>
            </a:r>
          </a:p>
          <a:p>
            <a:endParaRPr lang="en-CA" dirty="0"/>
          </a:p>
          <a:p>
            <a:r>
              <a:rPr lang="en-CA" dirty="0"/>
              <a:t>(2) The ECT Program strongly favours IP development and economic development outcomes in NS.  When considering the role of  non-NS project partners, be wary of scenarios when partners receive funding to develop IP but the IP ultimately ends up serving the economic interests outside of NS.  Proponents need to demonstrate how NS will benefit from the project. We have no problem funding partners outside of NS as long as Nova Scotians will see the benefits of that funding in future. </a:t>
            </a:r>
          </a:p>
          <a:p>
            <a:endParaRPr lang="en-CA" dirty="0"/>
          </a:p>
          <a:p>
            <a:r>
              <a:rPr lang="en-CA" dirty="0"/>
              <a:t>Dissemination Plan:  the dissemination of project outcomes to what I broadly call “knowledge consumers” is an important outcome of the ECT Program.  Well planned dissemination can stimulate network formation, build HQP capacity, and most importantly generate investor interest and attract additional funding.   So it’s important to describe how the proponent plans to disseminate research.  That said, final plans will be discussed with proponents on a project-by-project basis: not all results should be widely disseminated if for example, results are confidential or if projects can’t be completed as planned.</a:t>
            </a:r>
          </a:p>
        </p:txBody>
      </p:sp>
      <p:sp>
        <p:nvSpPr>
          <p:cNvPr id="4" name="Slide Number Placeholder 3"/>
          <p:cNvSpPr>
            <a:spLocks noGrp="1"/>
          </p:cNvSpPr>
          <p:nvPr>
            <p:ph type="sldNum" sz="quarter" idx="5"/>
          </p:nvPr>
        </p:nvSpPr>
        <p:spPr/>
        <p:txBody>
          <a:bodyPr/>
          <a:lstStyle/>
          <a:p>
            <a:fld id="{683C7531-995F-4C40-95E2-4FDF50812BBB}" type="slidenum">
              <a:rPr lang="en-CA" smtClean="0"/>
              <a:t>13</a:t>
            </a:fld>
            <a:endParaRPr lang="en-CA"/>
          </a:p>
        </p:txBody>
      </p:sp>
    </p:spTree>
    <p:extLst>
      <p:ext uri="{BB962C8B-B14F-4D97-AF65-F5344CB8AC3E}">
        <p14:creationId xmlns:p14="http://schemas.microsoft.com/office/powerpoint/2010/main" val="1188135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docs currently labeled “Final Draft” on our website are available for comment and will be finalized when the call opens on June 21.  We aren’t expecting many changes but there may be some based on feedback received.  So you can begin to conceive your projects using the Applicant Guide and submission templates </a:t>
            </a:r>
            <a:r>
              <a:rPr lang="en-CA"/>
              <a:t>already available. </a:t>
            </a:r>
            <a:endParaRPr lang="en-CA" dirty="0"/>
          </a:p>
        </p:txBody>
      </p:sp>
      <p:sp>
        <p:nvSpPr>
          <p:cNvPr id="4" name="Slide Number Placeholder 3"/>
          <p:cNvSpPr>
            <a:spLocks noGrp="1"/>
          </p:cNvSpPr>
          <p:nvPr>
            <p:ph type="sldNum" sz="quarter" idx="5"/>
          </p:nvPr>
        </p:nvSpPr>
        <p:spPr/>
        <p:txBody>
          <a:bodyPr/>
          <a:lstStyle/>
          <a:p>
            <a:fld id="{683C7531-995F-4C40-95E2-4FDF50812BBB}" type="slidenum">
              <a:rPr lang="en-CA" smtClean="0"/>
              <a:t>14</a:t>
            </a:fld>
            <a:endParaRPr lang="en-CA"/>
          </a:p>
        </p:txBody>
      </p:sp>
    </p:spTree>
    <p:extLst>
      <p:ext uri="{BB962C8B-B14F-4D97-AF65-F5344CB8AC3E}">
        <p14:creationId xmlns:p14="http://schemas.microsoft.com/office/powerpoint/2010/main" val="306348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3C7531-995F-4C40-95E2-4FDF50812BBB}" type="slidenum">
              <a:rPr lang="en-CA" smtClean="0"/>
              <a:t>15</a:t>
            </a:fld>
            <a:endParaRPr lang="en-CA"/>
          </a:p>
        </p:txBody>
      </p:sp>
    </p:spTree>
    <p:extLst>
      <p:ext uri="{BB962C8B-B14F-4D97-AF65-F5344CB8AC3E}">
        <p14:creationId xmlns:p14="http://schemas.microsoft.com/office/powerpoint/2010/main" val="16400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Webinar purpose: to introduce the ECT Research Program, application process and Program expectations to permit questions and clarifications in advance of the launch of the first call (opens June 21 – closes July 17).  As noted, this webinar is being recorded and will be posted on our website later today.  A second recorded webinar will be held the week leading up to June 21 – it will be exclusively Q&amp;A with minimal presentation material. More on that later.</a:t>
            </a:r>
          </a:p>
          <a:p>
            <a:endParaRPr lang="en-CA" dirty="0"/>
          </a:p>
          <a:p>
            <a:r>
              <a:rPr lang="en-CA" dirty="0"/>
              <a:t>I should point out that everything discussed today is contained in the Applicant Guide posted late yesterday on the Program website, along with Proposal and Budget Submission Templates and the FAQ.</a:t>
            </a:r>
          </a:p>
          <a:p>
            <a:endParaRPr lang="en-CA" dirty="0"/>
          </a:p>
        </p:txBody>
      </p:sp>
      <p:sp>
        <p:nvSpPr>
          <p:cNvPr id="4" name="Slide Number Placeholder 3"/>
          <p:cNvSpPr>
            <a:spLocks noGrp="1"/>
          </p:cNvSpPr>
          <p:nvPr>
            <p:ph type="sldNum" sz="quarter" idx="5"/>
          </p:nvPr>
        </p:nvSpPr>
        <p:spPr/>
        <p:txBody>
          <a:bodyPr/>
          <a:lstStyle/>
          <a:p>
            <a:fld id="{683C7531-995F-4C40-95E2-4FDF50812BBB}" type="slidenum">
              <a:rPr lang="en-CA" smtClean="0"/>
              <a:t>2</a:t>
            </a:fld>
            <a:endParaRPr lang="en-CA"/>
          </a:p>
        </p:txBody>
      </p:sp>
    </p:spTree>
    <p:extLst>
      <p:ext uri="{BB962C8B-B14F-4D97-AF65-F5344CB8AC3E}">
        <p14:creationId xmlns:p14="http://schemas.microsoft.com/office/powerpoint/2010/main" val="290648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open_sansregular"/>
              </a:rPr>
              <a:t>The province is already investing in three proven paths to GHG reduction: greening the electricity sector, improving building efficiency, and EVs.  These investments will help us meet our 2030 goals.  But hard-to-abate emissions will remain in several sectors in the 2030-2050 period.    The ECT Research Program is aimed at those emissions and those other sectors, as well as remaining emissions in the sectors just noted (electricity, buildings and EV adoption).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555"/>
              </a:solidFill>
              <a:effectLst/>
              <a:latin typeface="open_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open_sansregular"/>
              </a:rPr>
              <a:t>The green box explains that this 3-year funding originates from the province’s Department of Environment and Climate Change.  Additional funding may obtained from other sources for the subsequent Sept 2023 and June 2024 calls;  but since no funding has yet been announced, no details can be discussed today. But </a:t>
            </a:r>
            <a:r>
              <a:rPr lang="en-CA" dirty="0"/>
              <a:t>It’s important to recognize that this Program may evolve not just in available funding, but the Priority Research Themes as well as the application/evaluation guidelines may change for subsequent calls depending on submissions received. So please check the website for updated reference documents, FAQs, etc. prior to subsequent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555"/>
              </a:solidFill>
              <a:effectLst/>
              <a:latin typeface="open_sansregular"/>
            </a:endParaRPr>
          </a:p>
        </p:txBody>
      </p:sp>
      <p:sp>
        <p:nvSpPr>
          <p:cNvPr id="4" name="Slide Number Placeholder 3"/>
          <p:cNvSpPr>
            <a:spLocks noGrp="1"/>
          </p:cNvSpPr>
          <p:nvPr>
            <p:ph type="sldNum" sz="quarter" idx="5"/>
          </p:nvPr>
        </p:nvSpPr>
        <p:spPr/>
        <p:txBody>
          <a:bodyPr/>
          <a:lstStyle/>
          <a:p>
            <a:fld id="{683C7531-995F-4C40-95E2-4FDF50812BBB}" type="slidenum">
              <a:rPr lang="en-CA" smtClean="0"/>
              <a:t>3</a:t>
            </a:fld>
            <a:endParaRPr lang="en-CA"/>
          </a:p>
        </p:txBody>
      </p:sp>
    </p:spTree>
    <p:extLst>
      <p:ext uri="{BB962C8B-B14F-4D97-AF65-F5344CB8AC3E}">
        <p14:creationId xmlns:p14="http://schemas.microsoft.com/office/powerpoint/2010/main" val="233311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not necessarily the Proponent’s project objectives – they are Net Zero Atlantic’s ECT Program objectives .</a:t>
            </a:r>
          </a:p>
          <a:p>
            <a:endParaRPr lang="en-CA" dirty="0"/>
          </a:p>
          <a:p>
            <a:r>
              <a:rPr lang="en-CA" dirty="0"/>
              <a:t>We are trying to feed projects into the province’s incubator ecosystem.  We’re trying to find projects (emerging concepts and technologies) that can’t easily find funding elsewhere because they’re too early stage. We are funding proponents to elaborate their ideas, build them up, then push them forward for further funding. </a:t>
            </a:r>
          </a:p>
        </p:txBody>
      </p:sp>
      <p:sp>
        <p:nvSpPr>
          <p:cNvPr id="4" name="Slide Number Placeholder 3"/>
          <p:cNvSpPr>
            <a:spLocks noGrp="1"/>
          </p:cNvSpPr>
          <p:nvPr>
            <p:ph type="sldNum" sz="quarter" idx="5"/>
          </p:nvPr>
        </p:nvSpPr>
        <p:spPr/>
        <p:txBody>
          <a:bodyPr/>
          <a:lstStyle/>
          <a:p>
            <a:fld id="{683C7531-995F-4C40-95E2-4FDF50812BBB}" type="slidenum">
              <a:rPr lang="en-CA" smtClean="0"/>
              <a:t>4</a:t>
            </a:fld>
            <a:endParaRPr lang="en-CA"/>
          </a:p>
        </p:txBody>
      </p:sp>
    </p:spTree>
    <p:extLst>
      <p:ext uri="{BB962C8B-B14F-4D97-AF65-F5344CB8AC3E}">
        <p14:creationId xmlns:p14="http://schemas.microsoft.com/office/powerpoint/2010/main" val="178952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rgbClr val="000000"/>
              </a:solidFill>
              <a:latin typeface="Source Sans Pro Light" panose="020B0403030403020204" pitchFamily="34" charset="0"/>
              <a:ea typeface="Yu Gothic UI" panose="020B05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The </a:t>
            </a:r>
            <a:r>
              <a:rPr lang="en-CA" sz="1200" dirty="0">
                <a:solidFill>
                  <a:srgbClr val="000000"/>
                </a:solidFill>
                <a:effectLst/>
                <a:latin typeface="Source Sans Pro Light" panose="020B0403030403020204" pitchFamily="34" charset="0"/>
                <a:ea typeface="Source Sans Pro Light" panose="020B0403030403020204" pitchFamily="34" charset="0"/>
                <a:cs typeface="Arial" panose="020B0604020202020204" pitchFamily="34" charset="0"/>
              </a:rPr>
              <a:t>Proponent / Lead Applicant / Principal Researcher are used interchangeably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solidFill>
                <a:srgbClr val="000000"/>
              </a:solidFill>
              <a:effectLst/>
              <a:latin typeface="Source Sans Pro Light" panose="020B0403030403020204" pitchFamily="34" charset="0"/>
              <a:ea typeface="Source Sans Pro Light" panose="020B0403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solidFill>
                  <a:srgbClr val="000000"/>
                </a:solidFill>
                <a:effectLst/>
                <a:latin typeface="Source Sans Pro Light" panose="020B0403030403020204" pitchFamily="34" charset="0"/>
                <a:ea typeface="Source Sans Pro Light" panose="020B0403030403020204" pitchFamily="34" charset="0"/>
                <a:cs typeface="Arial" panose="020B0604020202020204" pitchFamily="34" charset="0"/>
              </a:rPr>
              <a:t>There is no weighting difference in the Evaluation Criteria between a team with a Nova Scotia lead and Nova Scotia partners vs a team with a Nova Scotia lead and partners based elsewhere in Canada.  I’ll just circle back to the Core Project Objectives: reductions in NS GHGs (post 2030) and economic opportunities for Nova Scotians.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rgbClr val="000000"/>
              </a:solidFill>
              <a:latin typeface="Source Sans Pro Light" panose="020B0403030403020204" pitchFamily="34" charset="0"/>
              <a:ea typeface="Yu Gothic UI" panose="020B05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solidFill>
                  <a:srgbClr val="000000"/>
                </a:solidFill>
                <a:latin typeface="Source Sans Pro Light" panose="020B0403030403020204" pitchFamily="34" charset="0"/>
                <a:ea typeface="Yu Gothic UI" panose="020B0500000000000000" pitchFamily="34" charset="-128"/>
                <a:cs typeface="Arial" panose="020B0604020202020204" pitchFamily="34" charset="0"/>
              </a:rPr>
              <a:t>NZA will only issue one contract per project – to the Lead Applicant. Lead Applicant is responsible for sub-contracting to partners and managing their participation in the project.</a:t>
            </a:r>
          </a:p>
          <a:p>
            <a:endParaRPr lang="en-CA" dirty="0"/>
          </a:p>
        </p:txBody>
      </p:sp>
      <p:sp>
        <p:nvSpPr>
          <p:cNvPr id="4" name="Slide Number Placeholder 3"/>
          <p:cNvSpPr>
            <a:spLocks noGrp="1"/>
          </p:cNvSpPr>
          <p:nvPr>
            <p:ph type="sldNum" sz="quarter" idx="5"/>
          </p:nvPr>
        </p:nvSpPr>
        <p:spPr/>
        <p:txBody>
          <a:bodyPr/>
          <a:lstStyle/>
          <a:p>
            <a:fld id="{683C7531-995F-4C40-95E2-4FDF50812BBB}" type="slidenum">
              <a:rPr lang="en-CA" smtClean="0"/>
              <a:t>5</a:t>
            </a:fld>
            <a:endParaRPr lang="en-CA"/>
          </a:p>
        </p:txBody>
      </p:sp>
    </p:spTree>
    <p:extLst>
      <p:ext uri="{BB962C8B-B14F-4D97-AF65-F5344CB8AC3E}">
        <p14:creationId xmlns:p14="http://schemas.microsoft.com/office/powerpoint/2010/main" val="237565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There are two Research Streams each with different objectives, funding totals and project durations. Stream 1 is for p</a:t>
            </a:r>
            <a:r>
              <a:rPr lang="en-CA" sz="1200" dirty="0">
                <a:effectLst/>
                <a:latin typeface="Source Sans Pro Light" panose="020B0403030403020204" pitchFamily="34" charset="0"/>
                <a:ea typeface="Source Sans Pro Light" panose="020B0403030403020204" pitchFamily="34" charset="0"/>
              </a:rPr>
              <a:t>re-commercial conceptual projects that create </a:t>
            </a:r>
            <a:r>
              <a:rPr lang="en-CA" sz="1200" b="1" dirty="0">
                <a:effectLst/>
                <a:latin typeface="Source Sans Pro Light" panose="020B0403030403020204" pitchFamily="34" charset="0"/>
                <a:ea typeface="Source Sans Pro Light" panose="020B0403030403020204" pitchFamily="34" charset="0"/>
              </a:rPr>
              <a:t>made-in-Nova Scotia</a:t>
            </a:r>
            <a:r>
              <a:rPr lang="en-CA" sz="1200" dirty="0">
                <a:effectLst/>
                <a:latin typeface="Source Sans Pro Light" panose="020B0403030403020204" pitchFamily="34" charset="0"/>
                <a:ea typeface="Source Sans Pro Light" panose="020B0403030403020204" pitchFamily="34" charset="0"/>
              </a:rPr>
              <a:t> GHG reduction technology and approaches. The emphasis in Stream 1 is made in Nova Scotia technology and approaches. </a:t>
            </a:r>
          </a:p>
          <a:p>
            <a:endParaRPr lang="en-CA" dirty="0"/>
          </a:p>
        </p:txBody>
      </p:sp>
      <p:sp>
        <p:nvSpPr>
          <p:cNvPr id="4" name="Slide Number Placeholder 3"/>
          <p:cNvSpPr>
            <a:spLocks noGrp="1"/>
          </p:cNvSpPr>
          <p:nvPr>
            <p:ph type="sldNum" sz="quarter" idx="5"/>
          </p:nvPr>
        </p:nvSpPr>
        <p:spPr/>
        <p:txBody>
          <a:bodyPr/>
          <a:lstStyle/>
          <a:p>
            <a:fld id="{683C7531-995F-4C40-95E2-4FDF50812BBB}" type="slidenum">
              <a:rPr lang="en-CA" smtClean="0"/>
              <a:t>6</a:t>
            </a:fld>
            <a:endParaRPr lang="en-CA"/>
          </a:p>
        </p:txBody>
      </p:sp>
    </p:spTree>
    <p:extLst>
      <p:ext uri="{BB962C8B-B14F-4D97-AF65-F5344CB8AC3E}">
        <p14:creationId xmlns:p14="http://schemas.microsoft.com/office/powerpoint/2010/main" val="90163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Mitacs: The ECT Research Program is pre-approved for Mitacs funding through a Mitacs Accelerate Umbrella Grant, and NZA qualifies as a partner organisation.  Mitacs matches funding from partner organisations to support university and college student hires.   </a:t>
            </a:r>
          </a:p>
          <a:p>
            <a:endParaRPr lang="en-CA" dirty="0"/>
          </a:p>
          <a:p>
            <a:r>
              <a:rPr lang="en-CA" dirty="0"/>
              <a:t>This means that part of the funding granted by NZA through the ECT Program can be directed by NZA to Mitacs; Mitacs in turn will match that funding and give it to the Applicant, which increases the total project budget. Both private sector and academic institutions are eligible. The Proposal Submission Template has a section for Mitacs – but note the student(s) must be named/secured at the time of application. </a:t>
            </a:r>
          </a:p>
        </p:txBody>
      </p:sp>
      <p:sp>
        <p:nvSpPr>
          <p:cNvPr id="4" name="Slide Number Placeholder 3"/>
          <p:cNvSpPr>
            <a:spLocks noGrp="1"/>
          </p:cNvSpPr>
          <p:nvPr>
            <p:ph type="sldNum" sz="quarter" idx="5"/>
          </p:nvPr>
        </p:nvSpPr>
        <p:spPr/>
        <p:txBody>
          <a:bodyPr/>
          <a:lstStyle/>
          <a:p>
            <a:fld id="{683C7531-995F-4C40-95E2-4FDF50812BBB}" type="slidenum">
              <a:rPr lang="en-CA" smtClean="0"/>
              <a:t>7</a:t>
            </a:fld>
            <a:endParaRPr lang="en-CA"/>
          </a:p>
        </p:txBody>
      </p:sp>
    </p:spTree>
    <p:extLst>
      <p:ext uri="{BB962C8B-B14F-4D97-AF65-F5344CB8AC3E}">
        <p14:creationId xmlns:p14="http://schemas.microsoft.com/office/powerpoint/2010/main" val="139404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this initial call, we’ve identified the following PRTs to guide project applications.  Please see Appendix 1 in the Applicant Guide for more detail.  The important point is that we’re not trying to limit what can be proposed within these Themes but there is a method:  the proponent must identify a knowledge gap within a theme and explain how addressing that gap (their project) will ultimately reduce GHGs in Nova Scotia and result in IP and/or economic development opportunities in Nova Scotia. </a:t>
            </a:r>
          </a:p>
          <a:p>
            <a:endParaRPr lang="en-CA" dirty="0"/>
          </a:p>
          <a:p>
            <a:r>
              <a:rPr lang="en-CA" dirty="0"/>
              <a:t>Importantly - these themes will change over time –  and if you project doesn’t fit into one of these themes, please feel free to suggest other themes at info@netzeroatlantic.ca so we can include your theme in future calls.  I can’t promise it will be included but I can promise it will be considered.</a:t>
            </a:r>
          </a:p>
          <a:p>
            <a:endParaRPr lang="en-CA" dirty="0"/>
          </a:p>
        </p:txBody>
      </p:sp>
      <p:sp>
        <p:nvSpPr>
          <p:cNvPr id="4" name="Slide Number Placeholder 3"/>
          <p:cNvSpPr>
            <a:spLocks noGrp="1"/>
          </p:cNvSpPr>
          <p:nvPr>
            <p:ph type="sldNum" sz="quarter" idx="5"/>
          </p:nvPr>
        </p:nvSpPr>
        <p:spPr/>
        <p:txBody>
          <a:bodyPr/>
          <a:lstStyle/>
          <a:p>
            <a:fld id="{683C7531-995F-4C40-95E2-4FDF50812BBB}" type="slidenum">
              <a:rPr lang="en-CA" smtClean="0"/>
              <a:t>8</a:t>
            </a:fld>
            <a:endParaRPr lang="en-CA"/>
          </a:p>
        </p:txBody>
      </p:sp>
    </p:spTree>
    <p:extLst>
      <p:ext uri="{BB962C8B-B14F-4D97-AF65-F5344CB8AC3E}">
        <p14:creationId xmlns:p14="http://schemas.microsoft.com/office/powerpoint/2010/main" val="285280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Although modest conference and similar expenses are permitted, we naturally don’t wish to see funding spent on travel to exotic destinations.  The objective of dissemination activities is to promote project outcomes locally and nationally so that additional funding can be secured from the private and public sector technology incubators.</a:t>
            </a:r>
          </a:p>
          <a:p>
            <a:endParaRPr lang="en-CA" dirty="0"/>
          </a:p>
        </p:txBody>
      </p:sp>
      <p:sp>
        <p:nvSpPr>
          <p:cNvPr id="4" name="Slide Number Placeholder 3"/>
          <p:cNvSpPr>
            <a:spLocks noGrp="1"/>
          </p:cNvSpPr>
          <p:nvPr>
            <p:ph type="sldNum" sz="quarter" idx="5"/>
          </p:nvPr>
        </p:nvSpPr>
        <p:spPr/>
        <p:txBody>
          <a:bodyPr/>
          <a:lstStyle/>
          <a:p>
            <a:fld id="{683C7531-995F-4C40-95E2-4FDF50812BBB}" type="slidenum">
              <a:rPr lang="en-CA" smtClean="0"/>
              <a:t>9</a:t>
            </a:fld>
            <a:endParaRPr lang="en-CA"/>
          </a:p>
        </p:txBody>
      </p:sp>
    </p:spTree>
    <p:extLst>
      <p:ext uri="{BB962C8B-B14F-4D97-AF65-F5344CB8AC3E}">
        <p14:creationId xmlns:p14="http://schemas.microsoft.com/office/powerpoint/2010/main" val="3668814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7249D207-967C-8F49-B9A7-B52F263BE72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914400" y="2129425"/>
            <a:ext cx="10922696" cy="751561"/>
          </a:xfr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914400" y="3038230"/>
            <a:ext cx="10922696" cy="569129"/>
          </a:xfrm>
        </p:spPr>
        <p:txBody>
          <a:bodyPr/>
          <a:lstStyle>
            <a:lvl1pPr marL="0" indent="0" algn="l">
              <a:buNone/>
              <a:defRPr sz="2400" b="0" i="0">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914400" y="3764603"/>
            <a:ext cx="2743200" cy="365125"/>
          </a:xfrm>
        </p:spPr>
        <p:txBody>
          <a:bodyPr/>
          <a:lstStyle/>
          <a:p>
            <a:fld id="{B9E00898-1CDB-2343-8FCB-EC5FBBA83D41}" type="datetimeFigureOut">
              <a:rPr lang="en-US" smtClean="0"/>
              <a:t>6/1/2023</a:t>
            </a:fld>
            <a:endParaRPr lang="en-US"/>
          </a:p>
        </p:txBody>
      </p:sp>
    </p:spTree>
    <p:extLst>
      <p:ext uri="{BB962C8B-B14F-4D97-AF65-F5344CB8AC3E}">
        <p14:creationId xmlns:p14="http://schemas.microsoft.com/office/powerpoint/2010/main" val="45479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i="1"/>
            </a:lvl2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B9E00898-1CDB-2343-8FCB-EC5FBBA83D41}"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CA1DA-56F3-AE49-B1C0-7DBB0874FBE7}" type="slidenum">
              <a:rPr lang="en-US" smtClean="0"/>
              <a:t>‹#›</a:t>
            </a:fld>
            <a:endParaRPr lang="en-US"/>
          </a:p>
        </p:txBody>
      </p:sp>
    </p:spTree>
    <p:extLst>
      <p:ext uri="{BB962C8B-B14F-4D97-AF65-F5344CB8AC3E}">
        <p14:creationId xmlns:p14="http://schemas.microsoft.com/office/powerpoint/2010/main" val="406924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099" y="1625466"/>
            <a:ext cx="11634727" cy="268689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88099" y="4475309"/>
            <a:ext cx="11634727" cy="13244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00898-1CDB-2343-8FCB-EC5FBBA83D41}"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CA1DA-56F3-AE49-B1C0-7DBB0874FBE7}" type="slidenum">
              <a:rPr lang="en-US" smtClean="0"/>
              <a:t>‹#›</a:t>
            </a:fld>
            <a:endParaRPr lang="en-US"/>
          </a:p>
        </p:txBody>
      </p:sp>
    </p:spTree>
    <p:extLst>
      <p:ext uri="{BB962C8B-B14F-4D97-AF65-F5344CB8AC3E}">
        <p14:creationId xmlns:p14="http://schemas.microsoft.com/office/powerpoint/2010/main" val="316736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8099" y="2480153"/>
            <a:ext cx="5731701" cy="3457509"/>
          </a:xfrm>
        </p:spPr>
        <p:txBody>
          <a:bodyPr/>
          <a:lstStyle>
            <a:lvl2pPr>
              <a:defRPr i="1"/>
            </a:lvl2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199" y="2480153"/>
            <a:ext cx="5715001" cy="3457509"/>
          </a:xfrm>
        </p:spPr>
        <p:txBody>
          <a:bodyPr/>
          <a:lstStyle>
            <a:lvl2pPr>
              <a:defRPr i="1"/>
            </a:lvl2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B9E00898-1CDB-2343-8FCB-EC5FBBA83D41}"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CA1DA-56F3-AE49-B1C0-7DBB0874FBE7}" type="slidenum">
              <a:rPr lang="en-US" smtClean="0"/>
              <a:t>‹#›</a:t>
            </a:fld>
            <a:endParaRPr lang="en-US"/>
          </a:p>
        </p:txBody>
      </p:sp>
    </p:spTree>
    <p:extLst>
      <p:ext uri="{BB962C8B-B14F-4D97-AF65-F5344CB8AC3E}">
        <p14:creationId xmlns:p14="http://schemas.microsoft.com/office/powerpoint/2010/main" val="220368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8099" y="1533716"/>
            <a:ext cx="11067289" cy="703993"/>
          </a:xfrm>
        </p:spPr>
        <p:txBody>
          <a:bodyPr/>
          <a:lstStyle/>
          <a:p>
            <a:r>
              <a:rPr lang="en-US"/>
              <a:t>Click to edit Master title style</a:t>
            </a:r>
          </a:p>
        </p:txBody>
      </p:sp>
      <p:sp>
        <p:nvSpPr>
          <p:cNvPr id="3" name="Text Placeholder 2"/>
          <p:cNvSpPr>
            <a:spLocks noGrp="1"/>
          </p:cNvSpPr>
          <p:nvPr>
            <p:ph type="body" idx="1"/>
          </p:nvPr>
        </p:nvSpPr>
        <p:spPr>
          <a:xfrm>
            <a:off x="288100" y="2347037"/>
            <a:ext cx="5709476" cy="545646"/>
          </a:xfrm>
        </p:spPr>
        <p:txBody>
          <a:bodyPr anchor="t">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8100" y="3111335"/>
            <a:ext cx="5709476" cy="2814452"/>
          </a:xfrm>
        </p:spPr>
        <p:txBody>
          <a:bodyPr/>
          <a:lstStyle>
            <a:lvl2pPr>
              <a:defRPr i="1"/>
            </a:lvl2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200" y="2347035"/>
            <a:ext cx="5183188" cy="545647"/>
          </a:xfrm>
        </p:spPr>
        <p:txBody>
          <a:bodyPr anchor="t">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11334"/>
            <a:ext cx="5709476" cy="2814452"/>
          </a:xfrm>
        </p:spPr>
        <p:txBody>
          <a:bodyPr/>
          <a:lstStyle>
            <a:lvl2pPr>
              <a:defRPr i="1"/>
            </a:lvl2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B9E00898-1CDB-2343-8FCB-EC5FBBA83D41}"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CA1DA-56F3-AE49-B1C0-7DBB0874FBE7}" type="slidenum">
              <a:rPr lang="en-US" smtClean="0"/>
              <a:t>‹#›</a:t>
            </a:fld>
            <a:endParaRPr lang="en-US"/>
          </a:p>
        </p:txBody>
      </p:sp>
    </p:spTree>
    <p:extLst>
      <p:ext uri="{BB962C8B-B14F-4D97-AF65-F5344CB8AC3E}">
        <p14:creationId xmlns:p14="http://schemas.microsoft.com/office/powerpoint/2010/main" val="121455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E00898-1CDB-2343-8FCB-EC5FBBA83D41}"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CA1DA-56F3-AE49-B1C0-7DBB0874FBE7}" type="slidenum">
              <a:rPr lang="en-US" smtClean="0"/>
              <a:t>‹#›</a:t>
            </a:fld>
            <a:endParaRPr lang="en-US"/>
          </a:p>
        </p:txBody>
      </p:sp>
    </p:spTree>
    <p:extLst>
      <p:ext uri="{BB962C8B-B14F-4D97-AF65-F5344CB8AC3E}">
        <p14:creationId xmlns:p14="http://schemas.microsoft.com/office/powerpoint/2010/main" val="225768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00898-1CDB-2343-8FCB-EC5FBBA83D41}"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CA1DA-56F3-AE49-B1C0-7DBB0874FBE7}" type="slidenum">
              <a:rPr lang="en-US" smtClean="0"/>
              <a:t>‹#›</a:t>
            </a:fld>
            <a:endParaRPr lang="en-US"/>
          </a:p>
        </p:txBody>
      </p:sp>
    </p:spTree>
    <p:extLst>
      <p:ext uri="{BB962C8B-B14F-4D97-AF65-F5344CB8AC3E}">
        <p14:creationId xmlns:p14="http://schemas.microsoft.com/office/powerpoint/2010/main" val="243966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100" y="1448789"/>
            <a:ext cx="4483926" cy="180504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448790"/>
            <a:ext cx="6720712" cy="4412260"/>
          </a:xfrm>
        </p:spPr>
        <p:txBody>
          <a:bodyPr/>
          <a:lstStyle>
            <a:lvl1pPr>
              <a:defRPr sz="1800"/>
            </a:lvl1pPr>
            <a:lvl2pPr>
              <a:defRPr sz="1800" i="1"/>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288100" y="3429000"/>
            <a:ext cx="4483926"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00898-1CDB-2343-8FCB-EC5FBBA83D41}"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CA1DA-56F3-AE49-B1C0-7DBB0874FBE7}" type="slidenum">
              <a:rPr lang="en-US" smtClean="0"/>
              <a:t>‹#›</a:t>
            </a:fld>
            <a:endParaRPr lang="en-US"/>
          </a:p>
        </p:txBody>
      </p:sp>
    </p:spTree>
    <p:extLst>
      <p:ext uri="{BB962C8B-B14F-4D97-AF65-F5344CB8AC3E}">
        <p14:creationId xmlns:p14="http://schemas.microsoft.com/office/powerpoint/2010/main" val="386083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24" y="1448790"/>
            <a:ext cx="4483925" cy="1858488"/>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42016" y="1460665"/>
            <a:ext cx="6761884" cy="441226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88100" y="3550722"/>
            <a:ext cx="4483926" cy="23182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00898-1CDB-2343-8FCB-EC5FBBA83D41}"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CA1DA-56F3-AE49-B1C0-7DBB0874FBE7}" type="slidenum">
              <a:rPr lang="en-US" smtClean="0"/>
              <a:t>‹#›</a:t>
            </a:fld>
            <a:endParaRPr lang="en-US"/>
          </a:p>
        </p:txBody>
      </p:sp>
    </p:spTree>
    <p:extLst>
      <p:ext uri="{BB962C8B-B14F-4D97-AF65-F5344CB8AC3E}">
        <p14:creationId xmlns:p14="http://schemas.microsoft.com/office/powerpoint/2010/main" val="45413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table&#10;&#10;Description automatically generated">
            <a:extLst>
              <a:ext uri="{FF2B5EF4-FFF2-40B4-BE49-F238E27FC236}">
                <a16:creationId xmlns:a16="http://schemas.microsoft.com/office/drawing/2014/main" id="{C622EEA9-7D56-F943-9967-9CF40F9261AF}"/>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p:cNvSpPr>
            <a:spLocks noGrp="1"/>
          </p:cNvSpPr>
          <p:nvPr>
            <p:ph type="title"/>
          </p:nvPr>
        </p:nvSpPr>
        <p:spPr>
          <a:xfrm>
            <a:off x="288099" y="1559489"/>
            <a:ext cx="11599101" cy="8217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8099" y="2517732"/>
            <a:ext cx="11599101" cy="3281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288099" y="61910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00898-1CDB-2343-8FCB-EC5FBBA83D41}" type="datetimeFigureOut">
              <a:rPr lang="en-US" smtClean="0"/>
              <a:pPr/>
              <a:t>6/1/2023</a:t>
            </a:fld>
            <a:endParaRPr lang="en-US"/>
          </a:p>
        </p:txBody>
      </p:sp>
      <p:sp>
        <p:nvSpPr>
          <p:cNvPr id="5" name="Footer Placeholder 4"/>
          <p:cNvSpPr>
            <a:spLocks noGrp="1"/>
          </p:cNvSpPr>
          <p:nvPr>
            <p:ph type="ftr" sz="quarter" idx="3"/>
          </p:nvPr>
        </p:nvSpPr>
        <p:spPr>
          <a:xfrm>
            <a:off x="3319398" y="6173787"/>
            <a:ext cx="50730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173787"/>
            <a:ext cx="26127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A1DA-56F3-AE49-B1C0-7DBB0874FBE7}" type="slidenum">
              <a:rPr lang="en-US" smtClean="0"/>
              <a:pPr/>
              <a:t>‹#›</a:t>
            </a:fld>
            <a:endParaRPr lang="en-US"/>
          </a:p>
        </p:txBody>
      </p:sp>
    </p:spTree>
    <p:extLst>
      <p:ext uri="{BB962C8B-B14F-4D97-AF65-F5344CB8AC3E}">
        <p14:creationId xmlns:p14="http://schemas.microsoft.com/office/powerpoint/2010/main" val="31101240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3600" b="0" i="0" kern="1200">
          <a:solidFill>
            <a:srgbClr val="004F6E"/>
          </a:solidFill>
          <a:latin typeface="Source Sans Pro Light" panose="020B04030304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Source Sans Pro Light" panose="020B04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Light" panose="020B04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Source Sans Pro Light" panose="020B04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netzeroatlantic.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netzeroatlantic.ca/ec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etzeroatlantic.ca/ec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info@netzeroatlanti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9781-2F8D-461A-ADC9-9B2C32547DF3}"/>
              </a:ext>
            </a:extLst>
          </p:cNvPr>
          <p:cNvSpPr>
            <a:spLocks noGrp="1"/>
          </p:cNvSpPr>
          <p:nvPr>
            <p:ph type="ctrTitle"/>
          </p:nvPr>
        </p:nvSpPr>
        <p:spPr>
          <a:xfrm>
            <a:off x="863600" y="2677439"/>
            <a:ext cx="10922696" cy="751561"/>
          </a:xfrm>
        </p:spPr>
        <p:txBody>
          <a:bodyPr>
            <a:normAutofit/>
          </a:bodyPr>
          <a:lstStyle/>
          <a:p>
            <a:r>
              <a:rPr lang="en-CA" sz="2800" b="1" dirty="0"/>
              <a:t>Emerging Concepts and Technologies (ECT) Research Program</a:t>
            </a:r>
          </a:p>
        </p:txBody>
      </p:sp>
      <p:pic>
        <p:nvPicPr>
          <p:cNvPr id="4" name="Picture 3">
            <a:extLst>
              <a:ext uri="{FF2B5EF4-FFF2-40B4-BE49-F238E27FC236}">
                <a16:creationId xmlns:a16="http://schemas.microsoft.com/office/drawing/2014/main" id="{726DE9B9-13C3-4930-AEA3-FF5F22306387}"/>
              </a:ext>
            </a:extLst>
          </p:cNvPr>
          <p:cNvPicPr>
            <a:picLocks noChangeAspect="1"/>
          </p:cNvPicPr>
          <p:nvPr/>
        </p:nvPicPr>
        <p:blipFill>
          <a:blip r:embed="rId3"/>
          <a:stretch>
            <a:fillRect/>
          </a:stretch>
        </p:blipFill>
        <p:spPr>
          <a:xfrm>
            <a:off x="635980" y="1066773"/>
            <a:ext cx="3579508" cy="1064631"/>
          </a:xfrm>
          <a:prstGeom prst="rect">
            <a:avLst/>
          </a:prstGeom>
        </p:spPr>
      </p:pic>
      <p:sp>
        <p:nvSpPr>
          <p:cNvPr id="5" name="Rectangle 4">
            <a:extLst>
              <a:ext uri="{FF2B5EF4-FFF2-40B4-BE49-F238E27FC236}">
                <a16:creationId xmlns:a16="http://schemas.microsoft.com/office/drawing/2014/main" id="{BBCA30B9-88A3-4E9D-B1B1-A77BA09946C9}"/>
              </a:ext>
            </a:extLst>
          </p:cNvPr>
          <p:cNvSpPr/>
          <p:nvPr/>
        </p:nvSpPr>
        <p:spPr>
          <a:xfrm>
            <a:off x="749508" y="5726243"/>
            <a:ext cx="1783830" cy="75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1">
            <a:extLst>
              <a:ext uri="{FF2B5EF4-FFF2-40B4-BE49-F238E27FC236}">
                <a16:creationId xmlns:a16="http://schemas.microsoft.com/office/drawing/2014/main" id="{71F3B9E8-6326-769B-A017-0671C1504AA7}"/>
              </a:ext>
            </a:extLst>
          </p:cNvPr>
          <p:cNvSpPr txBox="1">
            <a:spLocks/>
          </p:cNvSpPr>
          <p:nvPr/>
        </p:nvSpPr>
        <p:spPr>
          <a:xfrm>
            <a:off x="863600" y="3826060"/>
            <a:ext cx="10922696" cy="751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i="0" kern="1200">
                <a:solidFill>
                  <a:srgbClr val="004F6E"/>
                </a:solidFill>
                <a:latin typeface="Source Sans Pro Light" panose="020B0403030403020204" pitchFamily="34" charset="77"/>
                <a:ea typeface="+mj-ea"/>
                <a:cs typeface="+mj-cs"/>
              </a:defRPr>
            </a:lvl1pPr>
          </a:lstStyle>
          <a:p>
            <a:r>
              <a:rPr lang="en-CA" sz="2200" b="1" dirty="0"/>
              <a:t>Introductory Webinar for Program Applicants</a:t>
            </a:r>
          </a:p>
          <a:p>
            <a:r>
              <a:rPr lang="en-CA" sz="2200" b="1" dirty="0"/>
              <a:t>1 June 2023</a:t>
            </a:r>
          </a:p>
        </p:txBody>
      </p:sp>
    </p:spTree>
    <p:extLst>
      <p:ext uri="{BB962C8B-B14F-4D97-AF65-F5344CB8AC3E}">
        <p14:creationId xmlns:p14="http://schemas.microsoft.com/office/powerpoint/2010/main" val="2242021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EFD4-EDD9-425B-AD6B-5E6D7E6AF7AA}"/>
              </a:ext>
            </a:extLst>
          </p:cNvPr>
          <p:cNvSpPr>
            <a:spLocks noGrp="1"/>
          </p:cNvSpPr>
          <p:nvPr>
            <p:ph type="title"/>
          </p:nvPr>
        </p:nvSpPr>
        <p:spPr>
          <a:xfrm>
            <a:off x="3222285" y="410587"/>
            <a:ext cx="6557646" cy="821717"/>
          </a:xfrm>
        </p:spPr>
        <p:txBody>
          <a:bodyPr>
            <a:normAutofit/>
          </a:bodyPr>
          <a:lstStyle/>
          <a:p>
            <a:r>
              <a:rPr lang="en-CA" b="1" dirty="0"/>
              <a:t>Eligible Costs and Expenditures </a:t>
            </a:r>
          </a:p>
        </p:txBody>
      </p:sp>
      <p:pic>
        <p:nvPicPr>
          <p:cNvPr id="4" name="Picture 3">
            <a:extLst>
              <a:ext uri="{FF2B5EF4-FFF2-40B4-BE49-F238E27FC236}">
                <a16:creationId xmlns:a16="http://schemas.microsoft.com/office/drawing/2014/main" id="{83D1FAF6-43A0-4998-B6CC-262AFA7BF594}"/>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3" name="Content Placeholder 2">
            <a:extLst>
              <a:ext uri="{FF2B5EF4-FFF2-40B4-BE49-F238E27FC236}">
                <a16:creationId xmlns:a16="http://schemas.microsoft.com/office/drawing/2014/main" id="{89498378-BA4B-208A-A9BE-1F7177F69461}"/>
              </a:ext>
            </a:extLst>
          </p:cNvPr>
          <p:cNvSpPr>
            <a:spLocks noGrp="1"/>
          </p:cNvSpPr>
          <p:nvPr>
            <p:ph idx="1"/>
          </p:nvPr>
        </p:nvSpPr>
        <p:spPr>
          <a:xfrm>
            <a:off x="615162" y="1596755"/>
            <a:ext cx="9965276" cy="4600845"/>
          </a:xfrm>
        </p:spPr>
        <p:txBody>
          <a:bodyPr>
            <a:normAutofit/>
          </a:bodyPr>
          <a:lstStyle/>
          <a:p>
            <a:pPr marL="0" marR="272415" lvl="0" indent="0">
              <a:spcBef>
                <a:spcPts val="1200"/>
              </a:spcBef>
              <a:spcAft>
                <a:spcPts val="600"/>
              </a:spcAft>
              <a:buNone/>
            </a:pPr>
            <a:r>
              <a:rPr lang="en-CA" sz="1800" dirty="0">
                <a:effectLst/>
                <a:latin typeface="Source Sans Pro Light" panose="020B0403030403020204" pitchFamily="34" charset="0"/>
                <a:ea typeface="Source Sans Pro Light" panose="020B0403030403020204" pitchFamily="34" charset="0"/>
              </a:rPr>
              <a:t>Will fund up to 100% of eligible projects costs</a:t>
            </a:r>
          </a:p>
          <a:p>
            <a:pPr marR="272415" lvl="1">
              <a:spcBef>
                <a:spcPts val="1200"/>
              </a:spcBef>
              <a:spcAft>
                <a:spcPts val="600"/>
              </a:spcAft>
            </a:pPr>
            <a:r>
              <a:rPr lang="en-CA"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In-kind costs are not reimbursable</a:t>
            </a:r>
          </a:p>
          <a:p>
            <a:pPr marL="342900" marR="272415" indent="-342900">
              <a:spcBef>
                <a:spcPts val="1200"/>
              </a:spcBef>
              <a:spcAft>
                <a:spcPts val="600"/>
              </a:spcAft>
              <a:buFont typeface="+mj-lt"/>
              <a:buAutoNum type="arabicPeriod"/>
            </a:pPr>
            <a:r>
              <a:rPr lang="en-US" kern="100" spc="-5" dirty="0">
                <a:effectLst/>
                <a:latin typeface="Source Sans Pro Light" panose="020B0403030403020204" pitchFamily="34" charset="0"/>
                <a:ea typeface="Source Sans Pro Light" panose="020B0403030403020204" pitchFamily="34" charset="0"/>
                <a:cs typeface="Times New Roman" panose="02020603050405020304" pitchFamily="18" charset="0"/>
              </a:rPr>
              <a:t>Salaries</a:t>
            </a:r>
            <a:r>
              <a:rPr lang="en-US"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 </a:t>
            </a:r>
            <a:r>
              <a:rPr lang="en-US" kern="100" spc="-5" dirty="0">
                <a:effectLst/>
                <a:latin typeface="Source Sans Pro Light" panose="020B0403030403020204" pitchFamily="34" charset="0"/>
                <a:ea typeface="Source Sans Pro Light" panose="020B0403030403020204" pitchFamily="34" charset="0"/>
                <a:cs typeface="Times New Roman" panose="02020603050405020304" pitchFamily="18" charset="0"/>
              </a:rPr>
              <a:t>and</a:t>
            </a:r>
            <a:r>
              <a:rPr lang="en-US"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 Benefits (Lead Applicant only)</a:t>
            </a:r>
          </a:p>
          <a:p>
            <a:pPr marL="342900" marR="272415" indent="-342900">
              <a:spcBef>
                <a:spcPts val="1200"/>
              </a:spcBef>
              <a:spcAft>
                <a:spcPts val="600"/>
              </a:spcAft>
              <a:buFont typeface="+mj-lt"/>
              <a:buAutoNum type="arabicPeriod"/>
            </a:pPr>
            <a:r>
              <a:rPr lang="en-US" sz="1800" kern="100" spc="-5" dirty="0">
                <a:effectLst/>
                <a:latin typeface="Source Sans Pro Light" panose="020B0403030403020204" pitchFamily="34" charset="0"/>
                <a:ea typeface="Source Sans Pro Light" panose="020B0403030403020204" pitchFamily="34" charset="0"/>
                <a:cs typeface="Times New Roman" panose="02020603050405020304" pitchFamily="18" charset="0"/>
              </a:rPr>
              <a:t>Contracting Services (incl. partners)</a:t>
            </a:r>
          </a:p>
          <a:p>
            <a:pPr marL="342900" marR="272415" indent="-342900">
              <a:spcBef>
                <a:spcPts val="1200"/>
              </a:spcBef>
              <a:spcAft>
                <a:spcPts val="600"/>
              </a:spcAft>
              <a:buFont typeface="+mj-lt"/>
              <a:buAutoNum type="arabicPeriod"/>
            </a:pPr>
            <a:r>
              <a:rPr lang="en-US" sz="1800" kern="100" spc="-5" dirty="0">
                <a:effectLst/>
                <a:latin typeface="Source Sans Pro Light" panose="020B0403030403020204" pitchFamily="34" charset="0"/>
                <a:ea typeface="Source Sans Pro Light" panose="020B0403030403020204" pitchFamily="34" charset="0"/>
                <a:cs typeface="Times New Roman" panose="02020603050405020304" pitchFamily="18" charset="0"/>
              </a:rPr>
              <a:t>Capital</a:t>
            </a:r>
            <a:r>
              <a:rPr lang="en-US"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 E</a:t>
            </a:r>
            <a:r>
              <a:rPr lang="en-US" sz="1800" kern="100" spc="-5" dirty="0">
                <a:effectLst/>
                <a:latin typeface="Source Sans Pro Light" panose="020B0403030403020204" pitchFamily="34" charset="0"/>
                <a:ea typeface="Source Sans Pro Light" panose="020B0403030403020204" pitchFamily="34" charset="0"/>
                <a:cs typeface="Times New Roman" panose="02020603050405020304" pitchFamily="18" charset="0"/>
              </a:rPr>
              <a:t>xpenditures</a:t>
            </a:r>
            <a:r>
              <a:rPr lang="en-US"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 </a:t>
            </a:r>
            <a:r>
              <a:rPr lang="en-US"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(Lead Applicant only)</a:t>
            </a:r>
            <a:endParaRPr lang="en-US"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r>
              <a:rPr lang="en-US" sz="1800" kern="100" spc="-5" dirty="0">
                <a:effectLst/>
                <a:latin typeface="Source Sans Pro Light" panose="020B0403030403020204" pitchFamily="34" charset="0"/>
                <a:ea typeface="Source Sans Pro Light" panose="020B0403030403020204" pitchFamily="34" charset="0"/>
                <a:cs typeface="Times New Roman" panose="02020603050405020304" pitchFamily="18" charset="0"/>
              </a:rPr>
              <a:t>Results Dissemination/Travel</a:t>
            </a:r>
            <a:r>
              <a:rPr lang="en-US"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  </a:t>
            </a:r>
            <a:r>
              <a:rPr lang="en-US"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(Lead Applicant only)</a:t>
            </a:r>
            <a:endParaRPr lang="en-US"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r>
              <a:rPr lang="en-US" sz="1800" kern="100" spc="-5" dirty="0">
                <a:effectLst/>
                <a:latin typeface="Source Sans Pro Light" panose="020B0403030403020204" pitchFamily="34" charset="0"/>
                <a:ea typeface="Source Sans Pro Light" panose="020B0403030403020204" pitchFamily="34" charset="0"/>
                <a:cs typeface="Times New Roman" panose="02020603050405020304" pitchFamily="18" charset="0"/>
              </a:rPr>
              <a:t>Other</a:t>
            </a:r>
            <a:r>
              <a:rPr lang="en-US"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 E</a:t>
            </a:r>
            <a:r>
              <a:rPr lang="en-US" sz="1800" kern="100" spc="-5" dirty="0">
                <a:effectLst/>
                <a:latin typeface="Source Sans Pro Light" panose="020B0403030403020204" pitchFamily="34" charset="0"/>
                <a:ea typeface="Source Sans Pro Light" panose="020B0403030403020204" pitchFamily="34" charset="0"/>
                <a:cs typeface="Times New Roman" panose="02020603050405020304" pitchFamily="18" charset="0"/>
              </a:rPr>
              <a:t>xpenses</a:t>
            </a:r>
            <a:r>
              <a:rPr lang="en-US"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(Lead Applicant only)</a:t>
            </a:r>
            <a:endParaRPr lang="en-US" kern="100" spc="-5" dirty="0">
              <a:latin typeface="Source Sans Pro Light" panose="020B0403030403020204" pitchFamily="34" charset="0"/>
              <a:ea typeface="Source Sans Pro Light" panose="020B040303040302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r>
              <a:rPr lang="en-US" sz="1800" spc="-5" dirty="0">
                <a:effectLst/>
                <a:latin typeface="Source Sans Pro Light" panose="020B0403030403020204" pitchFamily="34" charset="0"/>
                <a:ea typeface="Source Sans Pro Light" panose="020B0403030403020204" pitchFamily="34" charset="0"/>
                <a:cs typeface="Times New Roman" panose="02020603050405020304" pitchFamily="18" charset="0"/>
              </a:rPr>
              <a:t>Overhead </a:t>
            </a:r>
            <a:r>
              <a:rPr lang="en-US"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(Lead Applicant only)</a:t>
            </a:r>
            <a:endParaRPr lang="en-US" sz="1800" kern="100" spc="-5" dirty="0">
              <a:effectLst/>
              <a:latin typeface="Source Sans Pro Light" panose="020B0403030403020204" pitchFamily="34" charset="0"/>
              <a:ea typeface="Source Sans Pro Light" panose="020B040303040302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r>
              <a:rPr lang="en-US"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Taxes </a:t>
            </a:r>
            <a:r>
              <a:rPr lang="en-US" kern="100" dirty="0">
                <a:effectLst/>
                <a:latin typeface="Source Sans Pro Light" panose="020B0403030403020204" pitchFamily="34" charset="0"/>
                <a:ea typeface="Source Sans Pro Light" panose="020B0403030403020204" pitchFamily="34" charset="0"/>
                <a:cs typeface="Times New Roman" panose="02020603050405020304" pitchFamily="18" charset="0"/>
              </a:rPr>
              <a:t>(Lead Applicant only)</a:t>
            </a:r>
          </a:p>
          <a:p>
            <a:pPr marL="342900" marR="272415" indent="-342900">
              <a:spcBef>
                <a:spcPts val="1200"/>
              </a:spcBef>
              <a:spcAft>
                <a:spcPts val="600"/>
              </a:spcAft>
              <a:buFont typeface="+mj-lt"/>
              <a:buAutoNum type="arabicPeriod"/>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272415" indent="0">
              <a:spcBef>
                <a:spcPts val="1200"/>
              </a:spcBef>
              <a:spcAft>
                <a:spcPts val="600"/>
              </a:spcAft>
              <a:buNone/>
            </a:pPr>
            <a:endParaRPr lang="en-CA"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272415" lvl="1" indent="-342900">
              <a:spcBef>
                <a:spcPts val="1200"/>
              </a:spcBef>
              <a:spcAft>
                <a:spcPts val="600"/>
              </a:spcAft>
              <a:buFont typeface="+mj-lt"/>
              <a:buAutoNum type="arabicPeriod"/>
            </a:pPr>
            <a:endParaRPr lang="en-CA"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72102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D1FAF6-43A0-4998-B6CC-262AFA7BF594}"/>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3" name="Content Placeholder 2">
            <a:extLst>
              <a:ext uri="{FF2B5EF4-FFF2-40B4-BE49-F238E27FC236}">
                <a16:creationId xmlns:a16="http://schemas.microsoft.com/office/drawing/2014/main" id="{89498378-BA4B-208A-A9BE-1F7177F69461}"/>
              </a:ext>
            </a:extLst>
          </p:cNvPr>
          <p:cNvSpPr>
            <a:spLocks noGrp="1"/>
          </p:cNvSpPr>
          <p:nvPr>
            <p:ph idx="1"/>
          </p:nvPr>
        </p:nvSpPr>
        <p:spPr>
          <a:xfrm>
            <a:off x="615162" y="1596755"/>
            <a:ext cx="9965276" cy="4600845"/>
          </a:xfrm>
        </p:spPr>
        <p:txBody>
          <a:bodyPr>
            <a:normAutofit/>
          </a:bodyPr>
          <a:lstStyle/>
          <a:p>
            <a:pPr marL="0" marR="272415" lvl="0" indent="0" algn="just">
              <a:spcBef>
                <a:spcPts val="1200"/>
              </a:spcBef>
              <a:spcAft>
                <a:spcPts val="600"/>
              </a:spcAft>
              <a:buNone/>
            </a:pPr>
            <a:r>
              <a:rPr lang="en-US" sz="1800" dirty="0">
                <a:effectLst/>
                <a:latin typeface="Source Sans Pro Light" panose="020B0403030403020204" pitchFamily="34" charset="0"/>
                <a:ea typeface="Source Sans Pro Light" panose="020B0403030403020204" pitchFamily="34" charset="0"/>
              </a:rPr>
              <a:t>Research must support the pursuit of equity, diversity, inclusion, and accessibility (EDIA) in both research </a:t>
            </a:r>
            <a:r>
              <a:rPr lang="en-US" sz="1800" b="1" dirty="0">
                <a:effectLst/>
                <a:latin typeface="Source Sans Pro Light" panose="020B0403030403020204" pitchFamily="34" charset="0"/>
                <a:ea typeface="Source Sans Pro Light" panose="020B0403030403020204" pitchFamily="34" charset="0"/>
              </a:rPr>
              <a:t>practice</a:t>
            </a:r>
            <a:r>
              <a:rPr lang="en-US" sz="1800" dirty="0">
                <a:effectLst/>
                <a:latin typeface="Source Sans Pro Light" panose="020B0403030403020204" pitchFamily="34" charset="0"/>
                <a:ea typeface="Source Sans Pro Light" panose="020B0403030403020204" pitchFamily="34" charset="0"/>
              </a:rPr>
              <a:t> and in research project </a:t>
            </a:r>
            <a:r>
              <a:rPr lang="en-US" sz="1800" b="1" dirty="0">
                <a:effectLst/>
                <a:latin typeface="Source Sans Pro Light" panose="020B0403030403020204" pitchFamily="34" charset="0"/>
                <a:ea typeface="Source Sans Pro Light" panose="020B0403030403020204" pitchFamily="34" charset="0"/>
              </a:rPr>
              <a:t>design</a:t>
            </a:r>
            <a:r>
              <a:rPr lang="en-US" sz="1800" dirty="0">
                <a:effectLst/>
                <a:latin typeface="Source Sans Pro Light" panose="020B0403030403020204" pitchFamily="34" charset="0"/>
                <a:ea typeface="Source Sans Pro Light" panose="020B0403030403020204" pitchFamily="34" charset="0"/>
              </a:rPr>
              <a:t>. </a:t>
            </a:r>
          </a:p>
          <a:p>
            <a:pPr marL="0" marR="272415" lvl="0" indent="0" algn="just">
              <a:spcBef>
                <a:spcPts val="1200"/>
              </a:spcBef>
              <a:spcAft>
                <a:spcPts val="600"/>
              </a:spcAft>
              <a:buNone/>
            </a:pPr>
            <a:r>
              <a:rPr lang="en-US" dirty="0">
                <a:latin typeface="Source Sans Pro Light" panose="020B0403030403020204" pitchFamily="34" charset="0"/>
                <a:ea typeface="Source Sans Pro Light" panose="020B0403030403020204" pitchFamily="34" charset="0"/>
              </a:rPr>
              <a:t>NZA will track and report ECT Research Program EDIA outcomes to the Program funders</a:t>
            </a:r>
            <a:endParaRPr lang="en-US" sz="1800" dirty="0">
              <a:effectLst/>
              <a:latin typeface="Source Sans Pro Light" panose="020B0403030403020204" pitchFamily="34" charset="0"/>
              <a:ea typeface="Source Sans Pro Light" panose="020B0403030403020204" pitchFamily="34" charset="0"/>
            </a:endParaRPr>
          </a:p>
          <a:p>
            <a:pPr marL="0" marR="272415" lvl="0" indent="0" algn="just">
              <a:spcBef>
                <a:spcPts val="1200"/>
              </a:spcBef>
              <a:spcAft>
                <a:spcPts val="600"/>
              </a:spcAft>
              <a:buNone/>
            </a:pPr>
            <a:r>
              <a:rPr lang="en-US" dirty="0">
                <a:latin typeface="Source Sans Pro Light" panose="020B0403030403020204" pitchFamily="34" charset="0"/>
                <a:ea typeface="Source Sans Pro Light" panose="020B0403030403020204" pitchFamily="34" charset="0"/>
              </a:rPr>
              <a:t>These terms are further defined in Applicant Guide</a:t>
            </a:r>
          </a:p>
          <a:p>
            <a:pPr marL="0" marR="272415" lvl="0" indent="0" algn="just">
              <a:spcBef>
                <a:spcPts val="1200"/>
              </a:spcBef>
              <a:spcAft>
                <a:spcPts val="600"/>
              </a:spcAft>
              <a:buNone/>
            </a:pPr>
            <a:r>
              <a:rPr lang="en-US" sz="1800" dirty="0">
                <a:effectLst/>
                <a:latin typeface="Source Sans Pro Light" panose="020B0403030403020204" pitchFamily="34" charset="0"/>
                <a:ea typeface="Source Sans Pro Light" panose="020B0403030403020204" pitchFamily="34" charset="0"/>
              </a:rPr>
              <a:t>The Proposal Submission Template </a:t>
            </a:r>
            <a:r>
              <a:rPr lang="en-US" dirty="0">
                <a:latin typeface="Source Sans Pro Light" panose="020B0403030403020204" pitchFamily="34" charset="0"/>
                <a:ea typeface="Source Sans Pro Light" panose="020B0403030403020204" pitchFamily="34" charset="0"/>
              </a:rPr>
              <a:t>includes a set of brief questions that will guide the Applicant:</a:t>
            </a:r>
            <a:endParaRPr lang="en-US" sz="1800" dirty="0">
              <a:effectLst/>
              <a:latin typeface="Source Sans Pro Light" panose="020B0403030403020204" pitchFamily="34" charset="0"/>
              <a:ea typeface="Source Sans Pro Light" panose="020B0403030403020204" pitchFamily="34" charset="0"/>
            </a:endParaRPr>
          </a:p>
          <a:p>
            <a:pPr marR="272415" algn="just">
              <a:spcBef>
                <a:spcPts val="1200"/>
              </a:spcBef>
              <a:spcAft>
                <a:spcPts val="600"/>
              </a:spcAft>
            </a:pPr>
            <a:r>
              <a:rPr lang="en-US" sz="1800" dirty="0">
                <a:effectLst/>
                <a:latin typeface="Source Sans Pro Light" panose="020B0403030403020204" pitchFamily="34" charset="0"/>
                <a:ea typeface="Source Sans Pro Light" panose="020B0403030403020204" pitchFamily="34" charset="0"/>
              </a:rPr>
              <a:t>To support EDIA in research </a:t>
            </a:r>
            <a:r>
              <a:rPr lang="en-US" sz="1800" i="1" dirty="0">
                <a:effectLst/>
                <a:latin typeface="Source Sans Pro Light" panose="020B0403030403020204" pitchFamily="34" charset="0"/>
                <a:ea typeface="Source Sans Pro Light" panose="020B0403030403020204" pitchFamily="34" charset="0"/>
              </a:rPr>
              <a:t>practice</a:t>
            </a:r>
            <a:r>
              <a:rPr lang="en-US" sz="1800" dirty="0">
                <a:effectLst/>
                <a:latin typeface="Source Sans Pro Light" panose="020B0403030403020204" pitchFamily="34" charset="0"/>
                <a:ea typeface="Source Sans Pro Light" panose="020B0403030403020204" pitchFamily="34" charset="0"/>
              </a:rPr>
              <a:t>, proponents must take steps </a:t>
            </a:r>
            <a:r>
              <a:rPr lang="en-US" sz="1800" u="sng" dirty="0">
                <a:effectLst/>
                <a:latin typeface="Source Sans Pro Light" panose="020B0403030403020204" pitchFamily="34" charset="0"/>
                <a:ea typeface="Source Sans Pro Light" panose="020B0403030403020204" pitchFamily="34" charset="0"/>
              </a:rPr>
              <a:t>to consider</a:t>
            </a:r>
            <a:r>
              <a:rPr lang="en-US" sz="1800" dirty="0">
                <a:effectLst/>
                <a:latin typeface="Source Sans Pro Light" panose="020B0403030403020204" pitchFamily="34" charset="0"/>
                <a:ea typeface="Source Sans Pro Light" panose="020B0403030403020204" pitchFamily="34" charset="0"/>
              </a:rPr>
              <a:t> EDIA in the </a:t>
            </a:r>
            <a:r>
              <a:rPr lang="en-US" sz="1800" b="1" dirty="0">
                <a:effectLst/>
                <a:latin typeface="Source Sans Pro Light" panose="020B0403030403020204" pitchFamily="34" charset="0"/>
                <a:ea typeface="Source Sans Pro Light" panose="020B0403030403020204" pitchFamily="34" charset="0"/>
              </a:rPr>
              <a:t>hiring and management</a:t>
            </a:r>
            <a:r>
              <a:rPr lang="en-US" sz="1800" dirty="0">
                <a:effectLst/>
                <a:latin typeface="Source Sans Pro Light" panose="020B0403030403020204" pitchFamily="34" charset="0"/>
                <a:ea typeface="Source Sans Pro Light" panose="020B0403030403020204" pitchFamily="34" charset="0"/>
              </a:rPr>
              <a:t> of their research teams. </a:t>
            </a:r>
          </a:p>
          <a:p>
            <a:pPr marR="272415" algn="just">
              <a:spcBef>
                <a:spcPts val="1200"/>
              </a:spcBef>
              <a:spcAft>
                <a:spcPts val="600"/>
              </a:spcAft>
            </a:pPr>
            <a:r>
              <a:rPr lang="en-US" sz="1800" dirty="0">
                <a:effectLst/>
                <a:latin typeface="Source Sans Pro Light" panose="020B0403030403020204" pitchFamily="34" charset="0"/>
                <a:ea typeface="Source Sans Pro Light" panose="020B0403030403020204" pitchFamily="34" charset="0"/>
              </a:rPr>
              <a:t>To support EDIA in research </a:t>
            </a:r>
            <a:r>
              <a:rPr lang="en-US" sz="1800" i="1" dirty="0">
                <a:effectLst/>
                <a:latin typeface="Source Sans Pro Light" panose="020B0403030403020204" pitchFamily="34" charset="0"/>
                <a:ea typeface="Source Sans Pro Light" panose="020B0403030403020204" pitchFamily="34" charset="0"/>
              </a:rPr>
              <a:t>design</a:t>
            </a:r>
            <a:r>
              <a:rPr lang="en-US" sz="1800" dirty="0">
                <a:effectLst/>
                <a:latin typeface="Source Sans Pro Light" panose="020B0403030403020204" pitchFamily="34" charset="0"/>
                <a:ea typeface="Source Sans Pro Light" panose="020B0403030403020204" pitchFamily="34" charset="0"/>
              </a:rPr>
              <a:t>, proponents must ensure that they have </a:t>
            </a:r>
            <a:r>
              <a:rPr lang="en-US" sz="1800" u="sng" dirty="0">
                <a:effectLst/>
                <a:latin typeface="Source Sans Pro Light" panose="020B0403030403020204" pitchFamily="34" charset="0"/>
                <a:ea typeface="Source Sans Pro Light" panose="020B0403030403020204" pitchFamily="34" charset="0"/>
              </a:rPr>
              <a:t>taken EDIA </a:t>
            </a:r>
            <a:r>
              <a:rPr lang="en-US" u="sng" dirty="0">
                <a:latin typeface="Source Sans Pro Light" panose="020B0403030403020204" pitchFamily="34" charset="0"/>
                <a:ea typeface="Source Sans Pro Light" panose="020B0403030403020204" pitchFamily="34" charset="0"/>
              </a:rPr>
              <a:t>concerns into consideration </a:t>
            </a:r>
            <a:r>
              <a:rPr lang="en-US" sz="1800" dirty="0">
                <a:effectLst/>
                <a:latin typeface="Source Sans Pro Light" panose="020B0403030403020204" pitchFamily="34" charset="0"/>
                <a:ea typeface="Source Sans Pro Light" panose="020B0403030403020204" pitchFamily="34" charset="0"/>
              </a:rPr>
              <a:t>in the </a:t>
            </a:r>
            <a:r>
              <a:rPr lang="en-US" sz="1800" b="1" dirty="0">
                <a:effectLst/>
                <a:latin typeface="Source Sans Pro Light" panose="020B0403030403020204" pitchFamily="34" charset="0"/>
                <a:ea typeface="Source Sans Pro Light" panose="020B0403030403020204" pitchFamily="34" charset="0"/>
              </a:rPr>
              <a:t>design and implementation </a:t>
            </a:r>
            <a:r>
              <a:rPr lang="en-US" sz="1800" dirty="0">
                <a:effectLst/>
                <a:latin typeface="Source Sans Pro Light" panose="020B0403030403020204" pitchFamily="34" charset="0"/>
                <a:ea typeface="Source Sans Pro Light" panose="020B0403030403020204" pitchFamily="34" charset="0"/>
              </a:rPr>
              <a:t>of their </a:t>
            </a:r>
            <a:r>
              <a:rPr lang="en-US" dirty="0">
                <a:latin typeface="Source Sans Pro Light" panose="020B0403030403020204" pitchFamily="34" charset="0"/>
                <a:ea typeface="Source Sans Pro Light" panose="020B0403030403020204" pitchFamily="34" charset="0"/>
              </a:rPr>
              <a:t>research projects (i.e., potential impacts of a project on equity-seeking communities).  </a:t>
            </a:r>
          </a:p>
          <a:p>
            <a:pPr marL="0" marR="272415" lvl="0" indent="0" algn="just">
              <a:spcBef>
                <a:spcPts val="1200"/>
              </a:spcBef>
              <a:spcAft>
                <a:spcPts val="600"/>
              </a:spcAft>
              <a:buNone/>
            </a:pPr>
            <a:r>
              <a:rPr lang="en-US" sz="1800" dirty="0">
                <a:effectLst/>
                <a:latin typeface="Source Sans Pro Light" panose="020B0403030403020204" pitchFamily="34" charset="0"/>
                <a:ea typeface="Source Sans Pro Light" panose="020B0403030403020204" pitchFamily="34" charset="0"/>
              </a:rPr>
              <a:t>Proponents will further be expected to report on EDIA outcomes at project close.</a:t>
            </a:r>
            <a:endParaRPr lang="en-CA"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72415" indent="-342900">
              <a:spcBef>
                <a:spcPts val="1200"/>
              </a:spcBef>
              <a:spcAft>
                <a:spcPts val="600"/>
              </a:spcAft>
              <a:buFont typeface="+mj-lt"/>
              <a:buAutoNum type="arabicPeriod"/>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272415" indent="0">
              <a:spcBef>
                <a:spcPts val="1200"/>
              </a:spcBef>
              <a:spcAft>
                <a:spcPts val="600"/>
              </a:spcAft>
              <a:buNone/>
            </a:pPr>
            <a:endParaRPr lang="en-CA"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272415" lvl="1" indent="-342900">
              <a:spcBef>
                <a:spcPts val="1200"/>
              </a:spcBef>
              <a:spcAft>
                <a:spcPts val="600"/>
              </a:spcAft>
              <a:buFont typeface="+mj-lt"/>
              <a:buAutoNum type="arabicPeriod"/>
            </a:pPr>
            <a:endParaRPr lang="en-CA"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AED3A8C0-82F7-9D60-4800-60EC2EC48AA8}"/>
              </a:ext>
            </a:extLst>
          </p:cNvPr>
          <p:cNvSpPr txBox="1">
            <a:spLocks/>
          </p:cNvSpPr>
          <p:nvPr/>
        </p:nvSpPr>
        <p:spPr>
          <a:xfrm>
            <a:off x="2892084" y="443970"/>
            <a:ext cx="7040652" cy="8217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0" i="0" kern="1200">
                <a:solidFill>
                  <a:srgbClr val="004F6E"/>
                </a:solidFill>
                <a:latin typeface="Source Sans Pro Light" panose="020B0403030403020204" pitchFamily="34" charset="77"/>
                <a:ea typeface="+mj-ea"/>
                <a:cs typeface="+mj-cs"/>
              </a:defRPr>
            </a:lvl1pPr>
          </a:lstStyle>
          <a:p>
            <a:r>
              <a:rPr lang="en-CA" b="1" spc="-150" dirty="0"/>
              <a:t>Equity, Diversity, Inclusion and Accessibility</a:t>
            </a:r>
          </a:p>
        </p:txBody>
      </p:sp>
    </p:spTree>
    <p:extLst>
      <p:ext uri="{BB962C8B-B14F-4D97-AF65-F5344CB8AC3E}">
        <p14:creationId xmlns:p14="http://schemas.microsoft.com/office/powerpoint/2010/main" val="42676037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9865-E6A2-3257-036D-B15469AEFE98}"/>
              </a:ext>
            </a:extLst>
          </p:cNvPr>
          <p:cNvSpPr>
            <a:spLocks noGrp="1"/>
          </p:cNvSpPr>
          <p:nvPr>
            <p:ph type="title"/>
          </p:nvPr>
        </p:nvSpPr>
        <p:spPr>
          <a:xfrm>
            <a:off x="575693" y="1597179"/>
            <a:ext cx="3939771" cy="821717"/>
          </a:xfrm>
        </p:spPr>
        <p:txBody>
          <a:bodyPr/>
          <a:lstStyle/>
          <a:p>
            <a:r>
              <a:rPr lang="en-CA" dirty="0">
                <a:latin typeface="Source Sans Pro" panose="020B0503030403020204" pitchFamily="34" charset="0"/>
                <a:ea typeface="Source Sans Pro" panose="020B0503030403020204" pitchFamily="34" charset="0"/>
              </a:rPr>
              <a:t>Evaluation</a:t>
            </a:r>
          </a:p>
        </p:txBody>
      </p:sp>
      <p:pic>
        <p:nvPicPr>
          <p:cNvPr id="5" name="Picture 4">
            <a:extLst>
              <a:ext uri="{FF2B5EF4-FFF2-40B4-BE49-F238E27FC236}">
                <a16:creationId xmlns:a16="http://schemas.microsoft.com/office/drawing/2014/main" id="{3028B3D1-4223-A92D-0B89-FA7A57C4BBB3}"/>
              </a:ext>
            </a:extLst>
          </p:cNvPr>
          <p:cNvPicPr>
            <a:picLocks noChangeAspect="1"/>
          </p:cNvPicPr>
          <p:nvPr/>
        </p:nvPicPr>
        <p:blipFill>
          <a:blip r:embed="rId3"/>
          <a:stretch>
            <a:fillRect/>
          </a:stretch>
        </p:blipFill>
        <p:spPr>
          <a:xfrm>
            <a:off x="10164941" y="6065134"/>
            <a:ext cx="2027059" cy="602896"/>
          </a:xfrm>
          <a:prstGeom prst="rect">
            <a:avLst/>
          </a:prstGeom>
        </p:spPr>
      </p:pic>
      <p:pic>
        <p:nvPicPr>
          <p:cNvPr id="8" name="Content Placeholder 7">
            <a:extLst>
              <a:ext uri="{FF2B5EF4-FFF2-40B4-BE49-F238E27FC236}">
                <a16:creationId xmlns:a16="http://schemas.microsoft.com/office/drawing/2014/main" id="{07C7C127-B94B-559A-F301-E4BA8A0B227A}"/>
              </a:ext>
            </a:extLst>
          </p:cNvPr>
          <p:cNvPicPr>
            <a:picLocks noGrp="1" noChangeAspect="1"/>
          </p:cNvPicPr>
          <p:nvPr>
            <p:ph idx="1"/>
          </p:nvPr>
        </p:nvPicPr>
        <p:blipFill rotWithShape="1">
          <a:blip r:embed="rId4"/>
          <a:srcRect b="14076"/>
          <a:stretch/>
        </p:blipFill>
        <p:spPr>
          <a:xfrm>
            <a:off x="3862282" y="189971"/>
            <a:ext cx="8136507" cy="5875164"/>
          </a:xfrm>
          <a:prstGeom prst="rect">
            <a:avLst/>
          </a:prstGeom>
          <a:ln w="127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27148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9865-E6A2-3257-036D-B15469AEFE98}"/>
              </a:ext>
            </a:extLst>
          </p:cNvPr>
          <p:cNvSpPr>
            <a:spLocks noGrp="1"/>
          </p:cNvSpPr>
          <p:nvPr>
            <p:ph type="title"/>
          </p:nvPr>
        </p:nvSpPr>
        <p:spPr>
          <a:xfrm>
            <a:off x="3090293" y="428779"/>
            <a:ext cx="3939771" cy="821717"/>
          </a:xfrm>
        </p:spPr>
        <p:txBody>
          <a:bodyPr>
            <a:normAutofit fontScale="90000"/>
          </a:bodyPr>
          <a:lstStyle/>
          <a:p>
            <a:r>
              <a:rPr lang="en-CA" dirty="0">
                <a:latin typeface="Source Sans Pro" panose="020B0503030403020204" pitchFamily="34" charset="0"/>
                <a:ea typeface="Source Sans Pro" panose="020B0503030403020204" pitchFamily="34" charset="0"/>
              </a:rPr>
              <a:t>General Expectations</a:t>
            </a:r>
          </a:p>
        </p:txBody>
      </p:sp>
      <p:sp>
        <p:nvSpPr>
          <p:cNvPr id="3" name="Content Placeholder 2">
            <a:extLst>
              <a:ext uri="{FF2B5EF4-FFF2-40B4-BE49-F238E27FC236}">
                <a16:creationId xmlns:a16="http://schemas.microsoft.com/office/drawing/2014/main" id="{F69A0F4E-C6B3-11C0-B98E-EE10333469D1}"/>
              </a:ext>
            </a:extLst>
          </p:cNvPr>
          <p:cNvSpPr>
            <a:spLocks noGrp="1"/>
          </p:cNvSpPr>
          <p:nvPr>
            <p:ph idx="1"/>
          </p:nvPr>
        </p:nvSpPr>
        <p:spPr>
          <a:xfrm>
            <a:off x="415919" y="1788090"/>
            <a:ext cx="8138145" cy="3281820"/>
          </a:xfrm>
        </p:spPr>
        <p:txBody>
          <a:bodyPr>
            <a:normAutofit/>
          </a:bodyPr>
          <a:lstStyle/>
          <a:p>
            <a:r>
              <a:rPr lang="en-CA" sz="2000" b="1" dirty="0"/>
              <a:t>Methodology and Schedule will be used in the Contract </a:t>
            </a:r>
          </a:p>
          <a:p>
            <a:r>
              <a:rPr lang="en-CA" sz="2000" b="1" dirty="0"/>
              <a:t>Final report will be posted on NZA website / IP</a:t>
            </a:r>
          </a:p>
          <a:p>
            <a:r>
              <a:rPr lang="en-CA" sz="2000" b="1" dirty="0"/>
              <a:t>Dissemination plan</a:t>
            </a:r>
          </a:p>
          <a:p>
            <a:r>
              <a:rPr lang="en-CA" sz="2000" b="1" dirty="0"/>
              <a:t>Proponents to deliver a webinar at NZA’s monthly webinar series</a:t>
            </a:r>
          </a:p>
          <a:p>
            <a:r>
              <a:rPr lang="en-CA" sz="2000" b="1" dirty="0"/>
              <a:t>Please assemble everything in a single PDF</a:t>
            </a:r>
          </a:p>
          <a:p>
            <a:pPr lvl="1"/>
            <a:r>
              <a:rPr lang="en-CA" sz="2000" b="1" dirty="0"/>
              <a:t>Include supporting docs if applicable</a:t>
            </a:r>
          </a:p>
        </p:txBody>
      </p:sp>
      <p:pic>
        <p:nvPicPr>
          <p:cNvPr id="4" name="Picture 3">
            <a:extLst>
              <a:ext uri="{FF2B5EF4-FFF2-40B4-BE49-F238E27FC236}">
                <a16:creationId xmlns:a16="http://schemas.microsoft.com/office/drawing/2014/main" id="{A2EB41C0-8B5E-BF2F-8B9D-5A8252D24129}"/>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5" name="TextBox 4">
            <a:extLst>
              <a:ext uri="{FF2B5EF4-FFF2-40B4-BE49-F238E27FC236}">
                <a16:creationId xmlns:a16="http://schemas.microsoft.com/office/drawing/2014/main" id="{3E4BBCB7-12A4-50EF-E25B-45ABB1EF445D}"/>
              </a:ext>
            </a:extLst>
          </p:cNvPr>
          <p:cNvSpPr txBox="1"/>
          <p:nvPr/>
        </p:nvSpPr>
        <p:spPr>
          <a:xfrm>
            <a:off x="610778" y="4915006"/>
            <a:ext cx="9375051" cy="1384995"/>
          </a:xfrm>
          <a:prstGeom prst="rect">
            <a:avLst/>
          </a:prstGeom>
          <a:solidFill>
            <a:srgbClr val="008266"/>
          </a:solidFill>
        </p:spPr>
        <p:txBody>
          <a:bodyPr wrap="square" rtlCol="0">
            <a:spAutoFit/>
          </a:bodyPr>
          <a:lstStyle/>
          <a:p>
            <a:pPr marL="0" indent="0">
              <a:buNone/>
            </a:pPr>
            <a:r>
              <a:rPr lang="en-US" sz="2400" dirty="0">
                <a:solidFill>
                  <a:schemeClr val="bg1"/>
                </a:solidFill>
                <a:latin typeface="Source Sans Pro" panose="020B0503030403020204" pitchFamily="34" charset="0"/>
              </a:rPr>
              <a:t>Key Dates: </a:t>
            </a:r>
          </a:p>
          <a:p>
            <a:pPr marL="0" indent="0">
              <a:buNone/>
            </a:pPr>
            <a:r>
              <a:rPr lang="en-US" dirty="0">
                <a:solidFill>
                  <a:schemeClr val="bg1"/>
                </a:solidFill>
                <a:latin typeface="Source Sans Pro" panose="020B0503030403020204" pitchFamily="34" charset="0"/>
              </a:rPr>
              <a:t>Call Opens: 21 June 2023; Proposals due Monday 17 July 2023 (11:59 ADT)  - 26 days</a:t>
            </a:r>
          </a:p>
          <a:p>
            <a:pPr marL="0" indent="0">
              <a:buNone/>
            </a:pPr>
            <a:r>
              <a:rPr lang="en-US" sz="2400" dirty="0">
                <a:solidFill>
                  <a:schemeClr val="bg1"/>
                </a:solidFill>
                <a:latin typeface="Source Sans Pro" panose="020B0503030403020204" pitchFamily="34" charset="0"/>
              </a:rPr>
              <a:t>Key Documents:</a:t>
            </a:r>
          </a:p>
          <a:p>
            <a:pPr marL="0" indent="0">
              <a:buNone/>
            </a:pPr>
            <a:r>
              <a:rPr lang="en-US" dirty="0">
                <a:solidFill>
                  <a:schemeClr val="bg1"/>
                </a:solidFill>
                <a:latin typeface="Source Sans Pro" panose="020B0503030403020204" pitchFamily="34" charset="0"/>
              </a:rPr>
              <a:t>Applicant Guide / Submission Templates / FAQ: www.netzeroatlantic/ECT</a:t>
            </a:r>
            <a:endParaRPr lang="en-CA"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255405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9865-E6A2-3257-036D-B15469AEFE98}"/>
              </a:ext>
            </a:extLst>
          </p:cNvPr>
          <p:cNvSpPr>
            <a:spLocks noGrp="1"/>
          </p:cNvSpPr>
          <p:nvPr>
            <p:ph type="title"/>
          </p:nvPr>
        </p:nvSpPr>
        <p:spPr>
          <a:xfrm>
            <a:off x="3090293" y="428779"/>
            <a:ext cx="3939771" cy="821717"/>
          </a:xfrm>
        </p:spPr>
        <p:txBody>
          <a:bodyPr/>
          <a:lstStyle/>
          <a:p>
            <a:r>
              <a:rPr lang="en-CA" dirty="0">
                <a:latin typeface="Source Sans Pro" panose="020B0503030403020204" pitchFamily="34" charset="0"/>
                <a:ea typeface="Source Sans Pro" panose="020B0503030403020204" pitchFamily="34" charset="0"/>
              </a:rPr>
              <a:t>Final Thoughts</a:t>
            </a:r>
          </a:p>
        </p:txBody>
      </p:sp>
      <p:sp>
        <p:nvSpPr>
          <p:cNvPr id="3" name="Content Placeholder 2">
            <a:extLst>
              <a:ext uri="{FF2B5EF4-FFF2-40B4-BE49-F238E27FC236}">
                <a16:creationId xmlns:a16="http://schemas.microsoft.com/office/drawing/2014/main" id="{F69A0F4E-C6B3-11C0-B98E-EE10333469D1}"/>
              </a:ext>
            </a:extLst>
          </p:cNvPr>
          <p:cNvSpPr>
            <a:spLocks noGrp="1"/>
          </p:cNvSpPr>
          <p:nvPr>
            <p:ph idx="1"/>
          </p:nvPr>
        </p:nvSpPr>
        <p:spPr>
          <a:xfrm>
            <a:off x="454019" y="1619828"/>
            <a:ext cx="9845681" cy="4549210"/>
          </a:xfrm>
        </p:spPr>
        <p:txBody>
          <a:bodyPr>
            <a:normAutofit/>
          </a:bodyPr>
          <a:lstStyle/>
          <a:p>
            <a:r>
              <a:rPr lang="en-CA" sz="2000" dirty="0"/>
              <a:t>I am the Project Administrator – but please no calls or direct emails</a:t>
            </a:r>
          </a:p>
          <a:p>
            <a:r>
              <a:rPr lang="en-CA" sz="2000" dirty="0"/>
              <a:t>Please send in your questions to </a:t>
            </a:r>
            <a:r>
              <a:rPr lang="en-CA" sz="2000" dirty="0">
                <a:hlinkClick r:id="rId3"/>
              </a:rPr>
              <a:t>info@netzeroatlantic.ca</a:t>
            </a:r>
            <a:r>
              <a:rPr lang="en-CA" sz="2000" dirty="0"/>
              <a:t> so we can update the FAQ</a:t>
            </a:r>
          </a:p>
          <a:p>
            <a:r>
              <a:rPr lang="en-CA" sz="2000" dirty="0"/>
              <a:t>No calls / emails to DEEC </a:t>
            </a:r>
          </a:p>
          <a:p>
            <a:r>
              <a:rPr lang="en-CA" sz="2000" dirty="0"/>
              <a:t>All documents are on the website (</a:t>
            </a:r>
            <a:r>
              <a:rPr lang="en-CA" sz="2000" dirty="0">
                <a:hlinkClick r:id="rId4"/>
              </a:rPr>
              <a:t>https://netzeroatlantic.ca/ect</a:t>
            </a:r>
            <a:r>
              <a:rPr lang="en-CA" sz="2000" dirty="0"/>
              <a:t>) including this webinar </a:t>
            </a:r>
          </a:p>
          <a:p>
            <a:pPr lvl="1"/>
            <a:r>
              <a:rPr lang="en-CA" sz="2000" dirty="0"/>
              <a:t>Final Draft Applicant Guide</a:t>
            </a:r>
          </a:p>
          <a:p>
            <a:pPr lvl="1"/>
            <a:r>
              <a:rPr lang="en-CA" sz="2000" dirty="0"/>
              <a:t>Final Draft Proposal Submission Template</a:t>
            </a:r>
          </a:p>
          <a:p>
            <a:pPr lvl="1"/>
            <a:r>
              <a:rPr lang="en-CA" sz="2000" dirty="0"/>
              <a:t>Final Draft Budget Submission Template</a:t>
            </a:r>
          </a:p>
          <a:p>
            <a:pPr lvl="1"/>
            <a:r>
              <a:rPr lang="en-CA" sz="2000" dirty="0"/>
              <a:t>FAQ </a:t>
            </a:r>
            <a:r>
              <a:rPr lang="en-CA" sz="2000" i="0" dirty="0"/>
              <a:t>will be updated regularly (and will contain all past questions)</a:t>
            </a:r>
          </a:p>
          <a:p>
            <a:pPr lvl="1"/>
            <a:r>
              <a:rPr lang="en-CA" sz="2000" dirty="0"/>
              <a:t>Work Scope Task Support_Non Mandatory.xls</a:t>
            </a:r>
          </a:p>
        </p:txBody>
      </p:sp>
      <p:pic>
        <p:nvPicPr>
          <p:cNvPr id="4" name="Picture 3">
            <a:extLst>
              <a:ext uri="{FF2B5EF4-FFF2-40B4-BE49-F238E27FC236}">
                <a16:creationId xmlns:a16="http://schemas.microsoft.com/office/drawing/2014/main" id="{933D4B20-A3CF-FAD2-9B3D-A9AF763573C3}"/>
              </a:ext>
            </a:extLst>
          </p:cNvPr>
          <p:cNvPicPr>
            <a:picLocks noChangeAspect="1"/>
          </p:cNvPicPr>
          <p:nvPr/>
        </p:nvPicPr>
        <p:blipFill>
          <a:blip r:embed="rId5"/>
          <a:stretch>
            <a:fillRect/>
          </a:stretch>
        </p:blipFill>
        <p:spPr>
          <a:xfrm>
            <a:off x="10164941" y="6065134"/>
            <a:ext cx="2027059" cy="602896"/>
          </a:xfrm>
          <a:prstGeom prst="rect">
            <a:avLst/>
          </a:prstGeom>
        </p:spPr>
      </p:pic>
      <p:sp>
        <p:nvSpPr>
          <p:cNvPr id="6" name="TextBox 5">
            <a:extLst>
              <a:ext uri="{FF2B5EF4-FFF2-40B4-BE49-F238E27FC236}">
                <a16:creationId xmlns:a16="http://schemas.microsoft.com/office/drawing/2014/main" id="{91E95AE2-533D-F914-E318-D95F2EA91247}"/>
              </a:ext>
            </a:extLst>
          </p:cNvPr>
          <p:cNvSpPr txBox="1"/>
          <p:nvPr/>
        </p:nvSpPr>
        <p:spPr>
          <a:xfrm>
            <a:off x="778868" y="5695802"/>
            <a:ext cx="9386073" cy="369332"/>
          </a:xfrm>
          <a:prstGeom prst="rect">
            <a:avLst/>
          </a:prstGeom>
          <a:solidFill>
            <a:srgbClr val="008266"/>
          </a:solidFill>
        </p:spPr>
        <p:txBody>
          <a:bodyPr wrap="square" rtlCol="0">
            <a:spAutoFit/>
          </a:bodyPr>
          <a:lstStyle/>
          <a:p>
            <a:pPr marL="0" indent="0">
              <a:buNone/>
            </a:pPr>
            <a:r>
              <a:rPr lang="en-US" dirty="0">
                <a:solidFill>
                  <a:schemeClr val="bg1"/>
                </a:solidFill>
                <a:latin typeface="Source Sans Pro" panose="020B0503030403020204" pitchFamily="34" charset="0"/>
              </a:rPr>
              <a:t>Follow up Q &amp; A Webinar week of June 12 (date TBD)</a:t>
            </a:r>
          </a:p>
        </p:txBody>
      </p:sp>
    </p:spTree>
    <p:extLst>
      <p:ext uri="{BB962C8B-B14F-4D97-AF65-F5344CB8AC3E}">
        <p14:creationId xmlns:p14="http://schemas.microsoft.com/office/powerpoint/2010/main" val="225343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9865-E6A2-3257-036D-B15469AEFE98}"/>
              </a:ext>
            </a:extLst>
          </p:cNvPr>
          <p:cNvSpPr>
            <a:spLocks noGrp="1"/>
          </p:cNvSpPr>
          <p:nvPr>
            <p:ph type="title"/>
          </p:nvPr>
        </p:nvSpPr>
        <p:spPr>
          <a:xfrm>
            <a:off x="3090293" y="428779"/>
            <a:ext cx="3939771" cy="821717"/>
          </a:xfrm>
        </p:spPr>
        <p:txBody>
          <a:bodyPr/>
          <a:lstStyle/>
          <a:p>
            <a:r>
              <a:rPr lang="en-CA" dirty="0">
                <a:latin typeface="Source Sans Pro" panose="020B0503030403020204" pitchFamily="34" charset="0"/>
                <a:ea typeface="Source Sans Pro" panose="020B0503030403020204" pitchFamily="34" charset="0"/>
              </a:rPr>
              <a:t>Questions </a:t>
            </a:r>
          </a:p>
        </p:txBody>
      </p:sp>
      <p:sp>
        <p:nvSpPr>
          <p:cNvPr id="3" name="Content Placeholder 2">
            <a:extLst>
              <a:ext uri="{FF2B5EF4-FFF2-40B4-BE49-F238E27FC236}">
                <a16:creationId xmlns:a16="http://schemas.microsoft.com/office/drawing/2014/main" id="{F69A0F4E-C6B3-11C0-B98E-EE10333469D1}"/>
              </a:ext>
            </a:extLst>
          </p:cNvPr>
          <p:cNvSpPr>
            <a:spLocks noGrp="1"/>
          </p:cNvSpPr>
          <p:nvPr>
            <p:ph idx="1"/>
          </p:nvPr>
        </p:nvSpPr>
        <p:spPr>
          <a:xfrm>
            <a:off x="454019" y="1619828"/>
            <a:ext cx="9845681" cy="4549210"/>
          </a:xfrm>
        </p:spPr>
        <p:txBody>
          <a:bodyPr>
            <a:normAutofit/>
          </a:bodyPr>
          <a:lstStyle/>
          <a:p>
            <a:pPr marL="0" indent="0">
              <a:buNone/>
            </a:pPr>
            <a:endParaRPr lang="en-CA" sz="2400" dirty="0"/>
          </a:p>
          <a:p>
            <a:pPr marL="0" indent="0">
              <a:buNone/>
            </a:pPr>
            <a:r>
              <a:rPr lang="en-CA" sz="2400" dirty="0"/>
              <a:t>ECT Research Program Website (</a:t>
            </a:r>
            <a:r>
              <a:rPr lang="en-CA" sz="2400" dirty="0">
                <a:hlinkClick r:id="rId3"/>
              </a:rPr>
              <a:t>https://netzeroatlantic.ca/ect</a:t>
            </a:r>
            <a:r>
              <a:rPr lang="en-CA" sz="2400" dirty="0"/>
              <a:t>) </a:t>
            </a:r>
          </a:p>
          <a:p>
            <a:pPr marL="0" indent="0">
              <a:buNone/>
            </a:pPr>
            <a:endParaRPr lang="en-CA" sz="2400" dirty="0"/>
          </a:p>
          <a:p>
            <a:pPr marL="0" indent="0">
              <a:buNone/>
            </a:pPr>
            <a:r>
              <a:rPr lang="en-CA" sz="2400" dirty="0"/>
              <a:t>Please send in your questions to </a:t>
            </a:r>
            <a:r>
              <a:rPr lang="en-CA" sz="2400" dirty="0">
                <a:hlinkClick r:id="rId4"/>
              </a:rPr>
              <a:t>info@netzeroatlantic.ca</a:t>
            </a:r>
            <a:endParaRPr lang="en-CA" sz="2400" dirty="0"/>
          </a:p>
        </p:txBody>
      </p:sp>
      <p:pic>
        <p:nvPicPr>
          <p:cNvPr id="4" name="Picture 3">
            <a:extLst>
              <a:ext uri="{FF2B5EF4-FFF2-40B4-BE49-F238E27FC236}">
                <a16:creationId xmlns:a16="http://schemas.microsoft.com/office/drawing/2014/main" id="{933D4B20-A3CF-FAD2-9B3D-A9AF763573C3}"/>
              </a:ext>
            </a:extLst>
          </p:cNvPr>
          <p:cNvPicPr>
            <a:picLocks noChangeAspect="1"/>
          </p:cNvPicPr>
          <p:nvPr/>
        </p:nvPicPr>
        <p:blipFill>
          <a:blip r:embed="rId5"/>
          <a:stretch>
            <a:fillRect/>
          </a:stretch>
        </p:blipFill>
        <p:spPr>
          <a:xfrm>
            <a:off x="10164941" y="6065134"/>
            <a:ext cx="2027059" cy="602896"/>
          </a:xfrm>
          <a:prstGeom prst="rect">
            <a:avLst/>
          </a:prstGeom>
        </p:spPr>
      </p:pic>
      <p:sp>
        <p:nvSpPr>
          <p:cNvPr id="5" name="TextBox 4">
            <a:extLst>
              <a:ext uri="{FF2B5EF4-FFF2-40B4-BE49-F238E27FC236}">
                <a16:creationId xmlns:a16="http://schemas.microsoft.com/office/drawing/2014/main" id="{AEE74567-6769-713C-2C81-9EB790286631}"/>
              </a:ext>
            </a:extLst>
          </p:cNvPr>
          <p:cNvSpPr txBox="1"/>
          <p:nvPr/>
        </p:nvSpPr>
        <p:spPr>
          <a:xfrm>
            <a:off x="778868" y="5695802"/>
            <a:ext cx="9386073" cy="369332"/>
          </a:xfrm>
          <a:prstGeom prst="rect">
            <a:avLst/>
          </a:prstGeom>
          <a:solidFill>
            <a:srgbClr val="008266"/>
          </a:solidFill>
        </p:spPr>
        <p:txBody>
          <a:bodyPr wrap="square" rtlCol="0">
            <a:spAutoFit/>
          </a:bodyPr>
          <a:lstStyle/>
          <a:p>
            <a:pPr marL="0" indent="0">
              <a:buNone/>
            </a:pPr>
            <a:r>
              <a:rPr lang="en-US" dirty="0">
                <a:solidFill>
                  <a:schemeClr val="bg1"/>
                </a:solidFill>
                <a:latin typeface="Source Sans Pro" panose="020B0503030403020204" pitchFamily="34" charset="0"/>
              </a:rPr>
              <a:t>Follow up Q &amp; A Webinar week of June 12 (date TBD)</a:t>
            </a:r>
          </a:p>
        </p:txBody>
      </p:sp>
    </p:spTree>
    <p:extLst>
      <p:ext uri="{BB962C8B-B14F-4D97-AF65-F5344CB8AC3E}">
        <p14:creationId xmlns:p14="http://schemas.microsoft.com/office/powerpoint/2010/main" val="318579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EFD4-EDD9-425B-AD6B-5E6D7E6AF7AA}"/>
              </a:ext>
            </a:extLst>
          </p:cNvPr>
          <p:cNvSpPr>
            <a:spLocks noGrp="1"/>
          </p:cNvSpPr>
          <p:nvPr>
            <p:ph type="title"/>
          </p:nvPr>
        </p:nvSpPr>
        <p:spPr>
          <a:xfrm>
            <a:off x="3238618" y="531715"/>
            <a:ext cx="7694853" cy="821717"/>
          </a:xfrm>
        </p:spPr>
        <p:txBody>
          <a:bodyPr>
            <a:normAutofit/>
          </a:bodyPr>
          <a:lstStyle/>
          <a:p>
            <a:r>
              <a:rPr lang="en-CA" b="1" dirty="0"/>
              <a:t>Outline</a:t>
            </a:r>
          </a:p>
        </p:txBody>
      </p:sp>
      <p:pic>
        <p:nvPicPr>
          <p:cNvPr id="4" name="Picture 3">
            <a:extLst>
              <a:ext uri="{FF2B5EF4-FFF2-40B4-BE49-F238E27FC236}">
                <a16:creationId xmlns:a16="http://schemas.microsoft.com/office/drawing/2014/main" id="{83D1FAF6-43A0-4998-B6CC-262AFA7BF594}"/>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3" name="Content Placeholder 2">
            <a:extLst>
              <a:ext uri="{FF2B5EF4-FFF2-40B4-BE49-F238E27FC236}">
                <a16:creationId xmlns:a16="http://schemas.microsoft.com/office/drawing/2014/main" id="{79A53E4C-E542-1335-162A-C906496C6CE5}"/>
              </a:ext>
            </a:extLst>
          </p:cNvPr>
          <p:cNvSpPr>
            <a:spLocks noGrp="1"/>
          </p:cNvSpPr>
          <p:nvPr>
            <p:ph idx="1"/>
          </p:nvPr>
        </p:nvSpPr>
        <p:spPr>
          <a:xfrm>
            <a:off x="396052" y="1511950"/>
            <a:ext cx="7038995" cy="3555349"/>
          </a:xfrm>
        </p:spPr>
        <p:txBody>
          <a:bodyPr>
            <a:normAutofit fontScale="92500" lnSpcReduction="10000"/>
          </a:bodyPr>
          <a:lstStyle/>
          <a:p>
            <a:pPr marL="0" indent="0">
              <a:buNone/>
            </a:pPr>
            <a:r>
              <a:rPr lang="en-US" dirty="0"/>
              <a:t>Webinar Purpose / Program Need </a:t>
            </a:r>
          </a:p>
          <a:p>
            <a:pPr marL="0" indent="0">
              <a:buNone/>
            </a:pPr>
            <a:r>
              <a:rPr lang="en-US" dirty="0"/>
              <a:t>Strategic Objectives</a:t>
            </a:r>
          </a:p>
          <a:p>
            <a:pPr marL="0" indent="0">
              <a:buNone/>
            </a:pPr>
            <a:r>
              <a:rPr lang="en-US" dirty="0"/>
              <a:t>Project Objectives: Two Funding Streams</a:t>
            </a:r>
          </a:p>
          <a:p>
            <a:pPr marL="0" indent="0">
              <a:buNone/>
            </a:pPr>
            <a:r>
              <a:rPr lang="en-US" dirty="0"/>
              <a:t>Applicant Guide</a:t>
            </a:r>
          </a:p>
          <a:p>
            <a:pPr marL="0" indent="0">
              <a:buNone/>
            </a:pPr>
            <a:r>
              <a:rPr lang="en-US" dirty="0"/>
              <a:t>	Eligible Applicants</a:t>
            </a:r>
          </a:p>
          <a:p>
            <a:pPr marL="0" indent="0">
              <a:buNone/>
            </a:pPr>
            <a:r>
              <a:rPr lang="en-US" dirty="0"/>
              <a:t>	Research Funding Streams</a:t>
            </a:r>
          </a:p>
          <a:p>
            <a:pPr marL="0" indent="0">
              <a:buNone/>
            </a:pPr>
            <a:r>
              <a:rPr lang="en-US" dirty="0"/>
              <a:t>	Priority Research Themes</a:t>
            </a:r>
          </a:p>
          <a:p>
            <a:pPr marL="0" indent="0">
              <a:buNone/>
            </a:pPr>
            <a:r>
              <a:rPr lang="en-US" dirty="0"/>
              <a:t>	Eligible Activities and Expenditures</a:t>
            </a:r>
          </a:p>
          <a:p>
            <a:pPr marL="0" indent="0">
              <a:buNone/>
            </a:pPr>
            <a:r>
              <a:rPr lang="en-US" dirty="0"/>
              <a:t>	Evaluation Criteria</a:t>
            </a:r>
          </a:p>
          <a:p>
            <a:pPr marL="0" indent="0">
              <a:buNone/>
            </a:pPr>
            <a:r>
              <a:rPr lang="en-US" dirty="0"/>
              <a:t>	General Expectations </a:t>
            </a:r>
          </a:p>
        </p:txBody>
      </p:sp>
      <p:sp>
        <p:nvSpPr>
          <p:cNvPr id="6" name="TextBox 5">
            <a:extLst>
              <a:ext uri="{FF2B5EF4-FFF2-40B4-BE49-F238E27FC236}">
                <a16:creationId xmlns:a16="http://schemas.microsoft.com/office/drawing/2014/main" id="{3A2A60D5-BE36-F8A5-7723-2EE5EA5E6B06}"/>
              </a:ext>
            </a:extLst>
          </p:cNvPr>
          <p:cNvSpPr txBox="1"/>
          <p:nvPr/>
        </p:nvSpPr>
        <p:spPr>
          <a:xfrm>
            <a:off x="610778" y="5283035"/>
            <a:ext cx="9375051" cy="1384995"/>
          </a:xfrm>
          <a:prstGeom prst="rect">
            <a:avLst/>
          </a:prstGeom>
          <a:solidFill>
            <a:srgbClr val="008266"/>
          </a:solidFill>
        </p:spPr>
        <p:txBody>
          <a:bodyPr wrap="square" rtlCol="0">
            <a:spAutoFit/>
          </a:bodyPr>
          <a:lstStyle/>
          <a:p>
            <a:pPr marL="0" indent="0">
              <a:buNone/>
            </a:pPr>
            <a:r>
              <a:rPr lang="en-US" sz="2400" dirty="0">
                <a:solidFill>
                  <a:schemeClr val="bg1"/>
                </a:solidFill>
                <a:latin typeface="Source Sans Pro" panose="020B0503030403020204" pitchFamily="34" charset="0"/>
              </a:rPr>
              <a:t>Key Dates: </a:t>
            </a:r>
          </a:p>
          <a:p>
            <a:pPr marL="0" indent="0">
              <a:buNone/>
            </a:pPr>
            <a:r>
              <a:rPr lang="en-US" dirty="0">
                <a:solidFill>
                  <a:schemeClr val="bg1"/>
                </a:solidFill>
                <a:latin typeface="Source Sans Pro" panose="020B0503030403020204" pitchFamily="34" charset="0"/>
              </a:rPr>
              <a:t>Call Opens: 21 June 2023; Proposals due Monday 17 July 2023 (11:59 ADT) – 26 days</a:t>
            </a:r>
          </a:p>
          <a:p>
            <a:pPr marL="0" indent="0">
              <a:buNone/>
            </a:pPr>
            <a:r>
              <a:rPr lang="en-US" sz="2400" dirty="0">
                <a:solidFill>
                  <a:schemeClr val="bg1"/>
                </a:solidFill>
                <a:latin typeface="Source Sans Pro" panose="020B0503030403020204" pitchFamily="34" charset="0"/>
              </a:rPr>
              <a:t>Key Documents:</a:t>
            </a:r>
          </a:p>
          <a:p>
            <a:pPr marL="0" indent="0">
              <a:buNone/>
            </a:pPr>
            <a:r>
              <a:rPr lang="en-US" dirty="0">
                <a:solidFill>
                  <a:schemeClr val="bg1"/>
                </a:solidFill>
                <a:latin typeface="Source Sans Pro" panose="020B0503030403020204" pitchFamily="34" charset="0"/>
              </a:rPr>
              <a:t>Applicant Guide / Submission Templates / FAQ: www.netzeroatlantic/ECT</a:t>
            </a:r>
            <a:endParaRPr lang="en-CA" dirty="0">
              <a:solidFill>
                <a:schemeClr val="bg1"/>
              </a:solidFill>
              <a:latin typeface="Source Sans Pro" panose="020B0503030403020204" pitchFamily="34" charset="0"/>
            </a:endParaRPr>
          </a:p>
        </p:txBody>
      </p:sp>
      <p:pic>
        <p:nvPicPr>
          <p:cNvPr id="14" name="Picture 13" descr="A group of people wearing masks and white coats&#10;&#10;Description automatically generated with low confidence">
            <a:extLst>
              <a:ext uri="{FF2B5EF4-FFF2-40B4-BE49-F238E27FC236}">
                <a16:creationId xmlns:a16="http://schemas.microsoft.com/office/drawing/2014/main" id="{A8A95A53-D8FA-A92E-CC58-3927BA4D1A37}"/>
              </a:ext>
            </a:extLst>
          </p:cNvPr>
          <p:cNvPicPr>
            <a:picLocks noChangeAspect="1"/>
          </p:cNvPicPr>
          <p:nvPr/>
        </p:nvPicPr>
        <p:blipFill>
          <a:blip r:embed="rId4"/>
          <a:stretch>
            <a:fillRect/>
          </a:stretch>
        </p:blipFill>
        <p:spPr>
          <a:xfrm>
            <a:off x="6540500" y="1294103"/>
            <a:ext cx="4774228" cy="3182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1771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EFD4-EDD9-425B-AD6B-5E6D7E6AF7AA}"/>
              </a:ext>
            </a:extLst>
          </p:cNvPr>
          <p:cNvSpPr>
            <a:spLocks noGrp="1"/>
          </p:cNvSpPr>
          <p:nvPr>
            <p:ph type="title"/>
          </p:nvPr>
        </p:nvSpPr>
        <p:spPr>
          <a:xfrm>
            <a:off x="3238618" y="531715"/>
            <a:ext cx="7252919" cy="821717"/>
          </a:xfrm>
        </p:spPr>
        <p:txBody>
          <a:bodyPr>
            <a:normAutofit/>
          </a:bodyPr>
          <a:lstStyle/>
          <a:p>
            <a:r>
              <a:rPr lang="en-CA" b="1" dirty="0"/>
              <a:t>Program Need</a:t>
            </a:r>
          </a:p>
        </p:txBody>
      </p:sp>
      <p:pic>
        <p:nvPicPr>
          <p:cNvPr id="4" name="Picture 3">
            <a:extLst>
              <a:ext uri="{FF2B5EF4-FFF2-40B4-BE49-F238E27FC236}">
                <a16:creationId xmlns:a16="http://schemas.microsoft.com/office/drawing/2014/main" id="{83D1FAF6-43A0-4998-B6CC-262AFA7BF594}"/>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3" name="Content Placeholder 2">
            <a:extLst>
              <a:ext uri="{FF2B5EF4-FFF2-40B4-BE49-F238E27FC236}">
                <a16:creationId xmlns:a16="http://schemas.microsoft.com/office/drawing/2014/main" id="{79A53E4C-E542-1335-162A-C906496C6CE5}"/>
              </a:ext>
            </a:extLst>
          </p:cNvPr>
          <p:cNvSpPr>
            <a:spLocks noGrp="1"/>
          </p:cNvSpPr>
          <p:nvPr>
            <p:ph idx="1"/>
          </p:nvPr>
        </p:nvSpPr>
        <p:spPr>
          <a:xfrm>
            <a:off x="497652" y="1980317"/>
            <a:ext cx="7038995" cy="3281820"/>
          </a:xfrm>
        </p:spPr>
        <p:txBody>
          <a:bodyPr>
            <a:normAutofit lnSpcReduction="10000"/>
          </a:bodyPr>
          <a:lstStyle/>
          <a:p>
            <a:pPr marL="0" indent="0">
              <a:buNone/>
            </a:pPr>
            <a:r>
              <a:rPr lang="en-US" dirty="0"/>
              <a:t>R&amp;D investments are required in two areas:</a:t>
            </a:r>
          </a:p>
          <a:p>
            <a:pPr marL="342900" indent="-342900">
              <a:buFont typeface="+mj-lt"/>
              <a:buAutoNum type="arabicPeriod"/>
            </a:pPr>
            <a:r>
              <a:rPr lang="en-US" dirty="0"/>
              <a:t>Fostering early-stage genesis of novel technologies, methods and practices </a:t>
            </a:r>
            <a:r>
              <a:rPr lang="en-US" b="1" dirty="0"/>
              <a:t>in Nova Scotia</a:t>
            </a:r>
            <a:r>
              <a:rPr lang="en-US" dirty="0"/>
              <a:t>, and</a:t>
            </a:r>
          </a:p>
          <a:p>
            <a:pPr marL="342900" indent="-342900">
              <a:buFont typeface="+mj-lt"/>
              <a:buAutoNum type="arabicPeriod"/>
            </a:pPr>
            <a:r>
              <a:rPr lang="en-US" dirty="0"/>
              <a:t>Evaluating the suitability for Nova Scotia of technologies, methods and practices </a:t>
            </a:r>
            <a:r>
              <a:rPr lang="en-US" b="1" dirty="0"/>
              <a:t>emerging from other jurisdictions</a:t>
            </a:r>
            <a:r>
              <a:rPr lang="en-US" dirty="0"/>
              <a:t>.</a:t>
            </a:r>
          </a:p>
          <a:p>
            <a:pPr marL="0" indent="0">
              <a:buNone/>
            </a:pPr>
            <a:endParaRPr lang="en-US" dirty="0"/>
          </a:p>
          <a:p>
            <a:pPr marL="0" indent="0">
              <a:buNone/>
            </a:pPr>
            <a:r>
              <a:rPr lang="en-US" dirty="0"/>
              <a:t>By investing now in R&amp;D:</a:t>
            </a:r>
          </a:p>
          <a:p>
            <a:pPr marL="342900" indent="-342900">
              <a:buFont typeface="+mj-lt"/>
              <a:buAutoNum type="arabicPeriod"/>
            </a:pPr>
            <a:r>
              <a:rPr lang="en-US" dirty="0"/>
              <a:t>Nova Scotia will have the solutions we need when we need them.</a:t>
            </a:r>
          </a:p>
          <a:p>
            <a:pPr marL="342900" indent="-342900">
              <a:buFont typeface="+mj-lt"/>
              <a:buAutoNum type="arabicPeriod"/>
            </a:pPr>
            <a:r>
              <a:rPr lang="en-US" dirty="0"/>
              <a:t>Nova Scotia-grown solutions will contribute to economic development and new opportunities for Nova Scotians. </a:t>
            </a:r>
          </a:p>
          <a:p>
            <a:pPr marL="0" indent="0">
              <a:buNone/>
            </a:pPr>
            <a:endParaRPr lang="en-US" dirty="0"/>
          </a:p>
        </p:txBody>
      </p:sp>
      <p:pic>
        <p:nvPicPr>
          <p:cNvPr id="5" name="Picture 4">
            <a:extLst>
              <a:ext uri="{FF2B5EF4-FFF2-40B4-BE49-F238E27FC236}">
                <a16:creationId xmlns:a16="http://schemas.microsoft.com/office/drawing/2014/main" id="{DCE2F29C-BF26-A1B3-9896-1121EE81D104}"/>
              </a:ext>
            </a:extLst>
          </p:cNvPr>
          <p:cNvPicPr>
            <a:picLocks noChangeAspect="1"/>
          </p:cNvPicPr>
          <p:nvPr/>
        </p:nvPicPr>
        <p:blipFill>
          <a:blip r:embed="rId4"/>
          <a:stretch>
            <a:fillRect/>
          </a:stretch>
        </p:blipFill>
        <p:spPr>
          <a:xfrm>
            <a:off x="7762894" y="1980316"/>
            <a:ext cx="4032865" cy="2977258"/>
          </a:xfrm>
          <a:prstGeom prst="rect">
            <a:avLst/>
          </a:prstGeom>
        </p:spPr>
      </p:pic>
      <p:sp>
        <p:nvSpPr>
          <p:cNvPr id="6" name="TextBox 5">
            <a:extLst>
              <a:ext uri="{FF2B5EF4-FFF2-40B4-BE49-F238E27FC236}">
                <a16:creationId xmlns:a16="http://schemas.microsoft.com/office/drawing/2014/main" id="{3A2A60D5-BE36-F8A5-7723-2EE5EA5E6B06}"/>
              </a:ext>
            </a:extLst>
          </p:cNvPr>
          <p:cNvSpPr txBox="1"/>
          <p:nvPr/>
        </p:nvSpPr>
        <p:spPr>
          <a:xfrm>
            <a:off x="610778" y="5467541"/>
            <a:ext cx="9375051" cy="1200329"/>
          </a:xfrm>
          <a:prstGeom prst="rect">
            <a:avLst/>
          </a:prstGeom>
          <a:solidFill>
            <a:srgbClr val="008266"/>
          </a:solidFill>
        </p:spPr>
        <p:txBody>
          <a:bodyPr wrap="square" rtlCol="0">
            <a:spAutoFit/>
          </a:bodyPr>
          <a:lstStyle/>
          <a:p>
            <a:pPr marL="0" indent="0" algn="just">
              <a:buNone/>
            </a:pPr>
            <a:r>
              <a:rPr lang="en-US" dirty="0">
                <a:solidFill>
                  <a:schemeClr val="bg1"/>
                </a:solidFill>
                <a:latin typeface="Source Sans Pro" panose="020B0503030403020204" pitchFamily="34" charset="0"/>
              </a:rPr>
              <a:t>Net Zero Atlantic will manage $3M over 3 years from the Nova Scotia’s Green Fund </a:t>
            </a:r>
            <a:r>
              <a:rPr lang="en-US" sz="1600" dirty="0">
                <a:solidFill>
                  <a:schemeClr val="bg1"/>
                </a:solidFill>
                <a:latin typeface="Source Sans Pro" panose="020B0503030403020204" pitchFamily="34" charset="0"/>
              </a:rPr>
              <a:t>(</a:t>
            </a:r>
            <a:r>
              <a:rPr lang="en-US" sz="1600" b="0" i="0" dirty="0">
                <a:solidFill>
                  <a:schemeClr val="bg1"/>
                </a:solidFill>
                <a:effectLst/>
                <a:latin typeface="open_sansregular"/>
              </a:rPr>
              <a:t>revenue collected under the Province’s cap-and-trade program)</a:t>
            </a:r>
            <a:r>
              <a:rPr lang="en-US" dirty="0">
                <a:solidFill>
                  <a:schemeClr val="bg1"/>
                </a:solidFill>
                <a:latin typeface="Source Sans Pro" panose="020B0503030403020204" pitchFamily="34" charset="0"/>
              </a:rPr>
              <a:t> to research natural carbon sinks and invest in research needed for new clean technologies and practices to help us meet our net-zero target by 2050 </a:t>
            </a:r>
            <a:r>
              <a:rPr lang="en-US" sz="1600" dirty="0">
                <a:solidFill>
                  <a:schemeClr val="bg1"/>
                </a:solidFill>
                <a:latin typeface="open_sansregular"/>
              </a:rPr>
              <a:t>(Actions 13 and 63 of Nova Scotia’s </a:t>
            </a:r>
            <a:r>
              <a:rPr lang="en-US" sz="1600" i="1" dirty="0">
                <a:solidFill>
                  <a:schemeClr val="bg1"/>
                </a:solidFill>
                <a:latin typeface="open_sansregular"/>
              </a:rPr>
              <a:t>Climate Change Plan for Clean Growth</a:t>
            </a:r>
            <a:r>
              <a:rPr lang="en-US" sz="1600" dirty="0">
                <a:solidFill>
                  <a:schemeClr val="bg1"/>
                </a:solidFill>
                <a:latin typeface="open_sansregular"/>
              </a:rPr>
              <a:t>.</a:t>
            </a:r>
            <a:endParaRPr lang="en-CA" dirty="0">
              <a:solidFill>
                <a:schemeClr val="bg1"/>
              </a:solidFill>
              <a:latin typeface="open_sansregular"/>
            </a:endParaRPr>
          </a:p>
        </p:txBody>
      </p:sp>
    </p:spTree>
    <p:extLst>
      <p:ext uri="{BB962C8B-B14F-4D97-AF65-F5344CB8AC3E}">
        <p14:creationId xmlns:p14="http://schemas.microsoft.com/office/powerpoint/2010/main" val="85782929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EFD4-EDD9-425B-AD6B-5E6D7E6AF7AA}"/>
              </a:ext>
            </a:extLst>
          </p:cNvPr>
          <p:cNvSpPr>
            <a:spLocks noGrp="1"/>
          </p:cNvSpPr>
          <p:nvPr>
            <p:ph type="title"/>
          </p:nvPr>
        </p:nvSpPr>
        <p:spPr>
          <a:xfrm>
            <a:off x="3342600" y="373929"/>
            <a:ext cx="6601500" cy="821717"/>
          </a:xfrm>
        </p:spPr>
        <p:txBody>
          <a:bodyPr>
            <a:normAutofit fontScale="90000"/>
          </a:bodyPr>
          <a:lstStyle/>
          <a:p>
            <a:r>
              <a:rPr lang="en-CA" b="1" dirty="0"/>
              <a:t>Net Zero Atlantic’s Strategic Objectives</a:t>
            </a:r>
          </a:p>
        </p:txBody>
      </p:sp>
      <p:pic>
        <p:nvPicPr>
          <p:cNvPr id="4" name="Picture 3">
            <a:extLst>
              <a:ext uri="{FF2B5EF4-FFF2-40B4-BE49-F238E27FC236}">
                <a16:creationId xmlns:a16="http://schemas.microsoft.com/office/drawing/2014/main" id="{83D1FAF6-43A0-4998-B6CC-262AFA7BF594}"/>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3" name="Content Placeholder 2">
            <a:extLst>
              <a:ext uri="{FF2B5EF4-FFF2-40B4-BE49-F238E27FC236}">
                <a16:creationId xmlns:a16="http://schemas.microsoft.com/office/drawing/2014/main" id="{89498378-BA4B-208A-A9BE-1F7177F69461}"/>
              </a:ext>
            </a:extLst>
          </p:cNvPr>
          <p:cNvSpPr>
            <a:spLocks noGrp="1"/>
          </p:cNvSpPr>
          <p:nvPr>
            <p:ph idx="1"/>
          </p:nvPr>
        </p:nvSpPr>
        <p:spPr>
          <a:xfrm>
            <a:off x="528546" y="1734202"/>
            <a:ext cx="11134908" cy="3855067"/>
          </a:xfrm>
        </p:spPr>
        <p:txBody>
          <a:bodyPr>
            <a:normAutofit/>
          </a:bodyPr>
          <a:lstStyle/>
          <a:p>
            <a:pPr marL="342900" indent="-342900">
              <a:buFont typeface="+mj-lt"/>
              <a:buAutoNum type="arabicPeriod"/>
            </a:pPr>
            <a:r>
              <a:rPr lang="en-CA" sz="1800" dirty="0">
                <a:solidFill>
                  <a:srgbClr val="000000"/>
                </a:solidFill>
                <a:effectLst/>
                <a:latin typeface="Source Sans Pro Light" panose="020B0403030403020204" pitchFamily="34" charset="0"/>
                <a:ea typeface="Yu Gothic UI" panose="020B0500000000000000" pitchFamily="34" charset="-128"/>
                <a:cs typeface="Calibri" panose="020F0502020204030204" pitchFamily="34" charset="0"/>
              </a:rPr>
              <a:t>Identify knowledge gaps to eliminate or offset the final 20% of GHG emissions (2030-2050);</a:t>
            </a:r>
            <a:endParaRPr lang="en-US" dirty="0"/>
          </a:p>
          <a:p>
            <a:pPr marL="342900" indent="-342900">
              <a:buFont typeface="+mj-lt"/>
              <a:buAutoNum type="arabicPeriod"/>
            </a:pPr>
            <a:r>
              <a:rPr lang="en-US" dirty="0"/>
              <a:t>Advance promising technologies and approaches that can address the gaps to net zero;</a:t>
            </a:r>
          </a:p>
          <a:p>
            <a:pPr marL="342900" indent="-342900">
              <a:buFont typeface="+mj-lt"/>
              <a:buAutoNum type="arabicPeriod"/>
            </a:pPr>
            <a:r>
              <a:rPr lang="en-US" dirty="0"/>
              <a:t>Encourage collaborative research among Nova Scotia’s universities and community colleges, Indigenous-led institutions, the private sector and others;</a:t>
            </a:r>
          </a:p>
          <a:p>
            <a:pPr marL="342900" indent="-342900">
              <a:buFont typeface="+mj-lt"/>
              <a:buAutoNum type="arabicPeriod"/>
            </a:pPr>
            <a:r>
              <a:rPr lang="en-US" dirty="0"/>
              <a:t>Generate intellectual property that has the potential to address global demands for low-carbon solutions; and,</a:t>
            </a:r>
          </a:p>
          <a:p>
            <a:pPr marL="342900" indent="-342900">
              <a:buFont typeface="+mj-lt"/>
              <a:buAutoNum type="arabicPeriod"/>
            </a:pPr>
            <a:r>
              <a:rPr lang="en-US" dirty="0"/>
              <a:t>Foster thematic research networks that attract foreign investment.</a:t>
            </a:r>
          </a:p>
          <a:p>
            <a:endParaRPr lang="en-US" dirty="0"/>
          </a:p>
          <a:p>
            <a:pPr marL="0" indent="0">
              <a:buNone/>
            </a:pPr>
            <a:r>
              <a:rPr lang="en-US" dirty="0"/>
              <a:t>CORE PROGRAM OBJECTIVES</a:t>
            </a:r>
          </a:p>
          <a:p>
            <a:r>
              <a:rPr lang="en-US" dirty="0"/>
              <a:t>Reduction of hard-to-abate GHGs in Nova Scotia</a:t>
            </a:r>
          </a:p>
          <a:p>
            <a:r>
              <a:rPr lang="en-US" dirty="0"/>
              <a:t>Intellectual Property / economic development opportunities for Nova Scotians </a:t>
            </a:r>
          </a:p>
          <a:p>
            <a:pPr marL="0" indent="0">
              <a:buNone/>
            </a:pPr>
            <a:endParaRPr lang="en-US" dirty="0"/>
          </a:p>
          <a:p>
            <a:endParaRPr lang="en-CA" dirty="0"/>
          </a:p>
        </p:txBody>
      </p:sp>
      <p:sp>
        <p:nvSpPr>
          <p:cNvPr id="5" name="TextBox 4">
            <a:extLst>
              <a:ext uri="{FF2B5EF4-FFF2-40B4-BE49-F238E27FC236}">
                <a16:creationId xmlns:a16="http://schemas.microsoft.com/office/drawing/2014/main" id="{99C31B13-2D92-C933-80B0-B02DC9AEB061}"/>
              </a:ext>
            </a:extLst>
          </p:cNvPr>
          <p:cNvSpPr txBox="1"/>
          <p:nvPr/>
        </p:nvSpPr>
        <p:spPr>
          <a:xfrm>
            <a:off x="532217" y="5880468"/>
            <a:ext cx="9632724" cy="369332"/>
          </a:xfrm>
          <a:prstGeom prst="rect">
            <a:avLst/>
          </a:prstGeom>
          <a:solidFill>
            <a:srgbClr val="008266"/>
          </a:solidFill>
        </p:spPr>
        <p:txBody>
          <a:bodyPr wrap="square" rtlCol="0">
            <a:spAutoFit/>
          </a:bodyPr>
          <a:lstStyle/>
          <a:p>
            <a:pPr marL="0" indent="0">
              <a:buNone/>
            </a:pPr>
            <a:r>
              <a:rPr lang="en-US" dirty="0">
                <a:solidFill>
                  <a:schemeClr val="bg1"/>
                </a:solidFill>
                <a:latin typeface="Source Sans Pro" panose="020B0503030403020204" pitchFamily="34" charset="0"/>
              </a:rPr>
              <a:t>Applicants should consider these broad strategic objectives when formulating their projects </a:t>
            </a:r>
          </a:p>
        </p:txBody>
      </p:sp>
    </p:spTree>
    <p:extLst>
      <p:ext uri="{BB962C8B-B14F-4D97-AF65-F5344CB8AC3E}">
        <p14:creationId xmlns:p14="http://schemas.microsoft.com/office/powerpoint/2010/main" val="42802909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EFD4-EDD9-425B-AD6B-5E6D7E6AF7AA}"/>
              </a:ext>
            </a:extLst>
          </p:cNvPr>
          <p:cNvSpPr>
            <a:spLocks noGrp="1"/>
          </p:cNvSpPr>
          <p:nvPr>
            <p:ph type="title"/>
          </p:nvPr>
        </p:nvSpPr>
        <p:spPr>
          <a:xfrm>
            <a:off x="3222285" y="410587"/>
            <a:ext cx="6557646" cy="821717"/>
          </a:xfrm>
        </p:spPr>
        <p:txBody>
          <a:bodyPr>
            <a:normAutofit/>
          </a:bodyPr>
          <a:lstStyle/>
          <a:p>
            <a:r>
              <a:rPr lang="en-CA" b="1" dirty="0"/>
              <a:t>Eligible Applicants </a:t>
            </a:r>
          </a:p>
        </p:txBody>
      </p:sp>
      <p:pic>
        <p:nvPicPr>
          <p:cNvPr id="4" name="Picture 3">
            <a:extLst>
              <a:ext uri="{FF2B5EF4-FFF2-40B4-BE49-F238E27FC236}">
                <a16:creationId xmlns:a16="http://schemas.microsoft.com/office/drawing/2014/main" id="{83D1FAF6-43A0-4998-B6CC-262AFA7BF594}"/>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3" name="Content Placeholder 2">
            <a:extLst>
              <a:ext uri="{FF2B5EF4-FFF2-40B4-BE49-F238E27FC236}">
                <a16:creationId xmlns:a16="http://schemas.microsoft.com/office/drawing/2014/main" id="{89498378-BA4B-208A-A9BE-1F7177F69461}"/>
              </a:ext>
            </a:extLst>
          </p:cNvPr>
          <p:cNvSpPr>
            <a:spLocks noGrp="1"/>
          </p:cNvSpPr>
          <p:nvPr>
            <p:ph idx="1"/>
          </p:nvPr>
        </p:nvSpPr>
        <p:spPr>
          <a:xfrm>
            <a:off x="526262" y="1511300"/>
            <a:ext cx="9965276" cy="4553833"/>
          </a:xfrm>
        </p:spPr>
        <p:txBody>
          <a:bodyPr>
            <a:normAutofit/>
          </a:bodyPr>
          <a:lstStyle/>
          <a:p>
            <a:pPr marL="0" marR="272415" lvl="0" indent="0">
              <a:spcBef>
                <a:spcPts val="1200"/>
              </a:spcBef>
              <a:spcAft>
                <a:spcPts val="600"/>
              </a:spcAft>
              <a:buNone/>
            </a:pPr>
            <a:r>
              <a:rPr lang="en-CA"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The </a:t>
            </a:r>
            <a:r>
              <a:rPr lang="en-CA" sz="1800" dirty="0">
                <a:solidFill>
                  <a:srgbClr val="000000"/>
                </a:solidFill>
                <a:effectLst/>
                <a:latin typeface="Source Sans Pro Light" panose="020B0403030403020204" pitchFamily="34" charset="0"/>
                <a:ea typeface="Source Sans Pro Light" panose="020B0403030403020204" pitchFamily="34" charset="0"/>
                <a:cs typeface="Arial" panose="020B0604020202020204" pitchFamily="34" charset="0"/>
              </a:rPr>
              <a:t>Proponent / Lead Applicant / Principal Researcher </a:t>
            </a:r>
            <a:r>
              <a:rPr lang="en-CA" sz="1800" u="sng" dirty="0">
                <a:solidFill>
                  <a:srgbClr val="000000"/>
                </a:solidFill>
                <a:effectLst/>
                <a:latin typeface="Source Sans Pro Light" panose="020B0403030403020204" pitchFamily="34" charset="0"/>
                <a:ea typeface="Source Sans Pro Light" panose="020B0403030403020204" pitchFamily="34" charset="0"/>
                <a:cs typeface="Arial" panose="020B0604020202020204" pitchFamily="34" charset="0"/>
              </a:rPr>
              <a:t>must be Nova Scotia based</a:t>
            </a:r>
            <a:r>
              <a:rPr lang="en-CA" sz="1800" dirty="0">
                <a:solidFill>
                  <a:srgbClr val="000000"/>
                </a:solidFill>
                <a:effectLst/>
                <a:latin typeface="Source Sans Pro Light" panose="020B0403030403020204" pitchFamily="34" charset="0"/>
                <a:ea typeface="Source Sans Pro Light" panose="020B0403030403020204" pitchFamily="34" charset="0"/>
                <a:cs typeface="Arial" panose="020B0604020202020204" pitchFamily="34" charset="0"/>
              </a:rPr>
              <a:t>; partners can be based elsewhere in Canada or internationally (no weighting difference)</a:t>
            </a:r>
          </a:p>
          <a:p>
            <a:pPr marL="742950" lvl="1" indent="-285750" algn="just">
              <a:lnSpc>
                <a:spcPct val="107000"/>
              </a:lnSpc>
              <a:spcBef>
                <a:spcPts val="1200"/>
              </a:spcBef>
              <a:spcAft>
                <a:spcPts val="600"/>
              </a:spcAft>
              <a:buFont typeface="+mj-lt"/>
              <a:buAutoNum type="alphaLcPeriod"/>
              <a:tabLst>
                <a:tab pos="685800" algn="l"/>
              </a:tabLst>
            </a:pPr>
            <a:r>
              <a:rPr lang="en-CA" sz="1800" kern="100" dirty="0">
                <a:effectLst/>
                <a:latin typeface="Source Sans Pro Light" panose="020B0403030403020204" pitchFamily="34" charset="0"/>
                <a:ea typeface="Source Sans Pro Light" panose="020B0403030403020204" pitchFamily="34" charset="0"/>
                <a:cs typeface="Calibri" panose="020F0502020204030204" pitchFamily="34" charset="0"/>
              </a:rPr>
              <a:t>For-profit and not-for-profit organizations (academic institutions, companies including sole proprietors, industry &amp; research associations, utilities, etc.</a:t>
            </a:r>
            <a:endParaRPr lang="en-CA"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endParaRPr>
          </a:p>
          <a:p>
            <a:pPr marL="742950" lvl="1" indent="-285750" algn="just">
              <a:lnSpc>
                <a:spcPct val="107000"/>
              </a:lnSpc>
              <a:spcBef>
                <a:spcPts val="1200"/>
              </a:spcBef>
              <a:spcAft>
                <a:spcPts val="600"/>
              </a:spcAft>
              <a:buFont typeface="+mj-lt"/>
              <a:buAutoNum type="alphaLcPeriod"/>
              <a:tabLst>
                <a:tab pos="685800" algn="l"/>
              </a:tabLst>
            </a:pPr>
            <a:r>
              <a:rPr lang="en-CA" sz="1800" kern="100" dirty="0">
                <a:effectLst/>
                <a:latin typeface="Source Sans Pro Light" panose="020B0403030403020204" pitchFamily="34" charset="0"/>
                <a:ea typeface="Source Sans Pro Light" panose="020B0403030403020204" pitchFamily="34" charset="0"/>
                <a:cs typeface="Calibri" panose="020F0502020204030204" pitchFamily="34" charset="0"/>
              </a:rPr>
              <a:t>Indigenous organizations and groups</a:t>
            </a:r>
            <a:endParaRPr lang="en-CA"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endParaRPr>
          </a:p>
          <a:p>
            <a:pPr marL="742950" lvl="1" indent="-285750" algn="just">
              <a:lnSpc>
                <a:spcPct val="107000"/>
              </a:lnSpc>
              <a:spcBef>
                <a:spcPts val="1200"/>
              </a:spcBef>
              <a:spcAft>
                <a:spcPts val="600"/>
              </a:spcAft>
              <a:buFont typeface="+mj-lt"/>
              <a:buAutoNum type="alphaLcPeriod"/>
              <a:tabLst>
                <a:tab pos="685800" algn="l"/>
              </a:tabLst>
            </a:pPr>
            <a:r>
              <a:rPr lang="en-CA" sz="1800" kern="100" dirty="0">
                <a:effectLst/>
                <a:latin typeface="Source Sans Pro Light" panose="020B0403030403020204" pitchFamily="34" charset="0"/>
                <a:ea typeface="Source Sans Pro Light" panose="020B0403030403020204" pitchFamily="34" charset="0"/>
                <a:cs typeface="Calibri" panose="020F0502020204030204" pitchFamily="34" charset="0"/>
              </a:rPr>
              <a:t>Community groups</a:t>
            </a:r>
            <a:endParaRPr lang="en-CA" sz="1800" kern="100" dirty="0">
              <a:effectLst/>
              <a:latin typeface="Source Sans Pro Light" panose="020B0403030403020204" pitchFamily="34" charset="0"/>
              <a:ea typeface="Source Sans Pro Light" panose="020B0403030403020204" pitchFamily="34" charset="0"/>
              <a:cs typeface="Times New Roman" panose="02020603050405020304" pitchFamily="18" charset="0"/>
            </a:endParaRPr>
          </a:p>
          <a:p>
            <a:pPr marL="0" marR="272415" lvl="0" indent="0">
              <a:spcBef>
                <a:spcPts val="1200"/>
              </a:spcBef>
              <a:spcAft>
                <a:spcPts val="600"/>
              </a:spcAft>
              <a:buNone/>
            </a:pPr>
            <a:r>
              <a:rPr lang="en-CA" sz="1800" dirty="0">
                <a:solidFill>
                  <a:srgbClr val="000000"/>
                </a:solidFill>
                <a:effectLst/>
                <a:latin typeface="Source Sans Pro Light" panose="020B0403030403020204" pitchFamily="34" charset="0"/>
                <a:ea typeface="Source Sans Pro Light" panose="020B0403030403020204" pitchFamily="34" charset="0"/>
                <a:cs typeface="Arial" panose="020B0604020202020204" pitchFamily="34" charset="0"/>
              </a:rPr>
              <a:t>Not eligible to receive funding: Government departments and agencies</a:t>
            </a:r>
          </a:p>
          <a:p>
            <a:pPr marL="0" marR="272415" lvl="0" indent="0">
              <a:spcBef>
                <a:spcPts val="1200"/>
              </a:spcBef>
              <a:spcAft>
                <a:spcPts val="600"/>
              </a:spcAft>
              <a:buNone/>
            </a:pPr>
            <a:r>
              <a:rPr lang="en-CA"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rPr>
              <a:t>Collaboration is encouraged and weighted but not excessively – we want good ideas and achievable project outcomes</a:t>
            </a:r>
            <a:endParaRPr lang="en-CA" sz="1800" dirty="0">
              <a:solidFill>
                <a:srgbClr val="000000"/>
              </a:solidFill>
              <a:effectLst/>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25146604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D1FAF6-43A0-4998-B6CC-262AFA7BF594}"/>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10" name="Title 1">
            <a:extLst>
              <a:ext uri="{FF2B5EF4-FFF2-40B4-BE49-F238E27FC236}">
                <a16:creationId xmlns:a16="http://schemas.microsoft.com/office/drawing/2014/main" id="{F1024897-130A-3CB2-D81D-033884E02FC5}"/>
              </a:ext>
            </a:extLst>
          </p:cNvPr>
          <p:cNvSpPr txBox="1">
            <a:spLocks/>
          </p:cNvSpPr>
          <p:nvPr/>
        </p:nvSpPr>
        <p:spPr>
          <a:xfrm>
            <a:off x="3521338" y="463261"/>
            <a:ext cx="6159871" cy="8217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i="0" kern="1200">
                <a:solidFill>
                  <a:srgbClr val="004F6E"/>
                </a:solidFill>
                <a:latin typeface="Source Sans Pro Light" panose="020B0403030403020204" pitchFamily="34" charset="77"/>
                <a:ea typeface="+mj-ea"/>
                <a:cs typeface="+mj-cs"/>
              </a:defRPr>
            </a:lvl1pPr>
          </a:lstStyle>
          <a:p>
            <a:r>
              <a:rPr lang="en-CA" sz="3800" b="1" dirty="0"/>
              <a:t>Research Stream 1</a:t>
            </a:r>
          </a:p>
        </p:txBody>
      </p:sp>
      <p:sp>
        <p:nvSpPr>
          <p:cNvPr id="2" name="Content Placeholder 2">
            <a:extLst>
              <a:ext uri="{FF2B5EF4-FFF2-40B4-BE49-F238E27FC236}">
                <a16:creationId xmlns:a16="http://schemas.microsoft.com/office/drawing/2014/main" id="{E0FA258D-7979-35AF-327E-DE0F962E4942}"/>
              </a:ext>
            </a:extLst>
          </p:cNvPr>
          <p:cNvSpPr txBox="1">
            <a:spLocks/>
          </p:cNvSpPr>
          <p:nvPr/>
        </p:nvSpPr>
        <p:spPr>
          <a:xfrm>
            <a:off x="315483" y="1553958"/>
            <a:ext cx="6879061" cy="49894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Source Sans Pro Light" panose="020B04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1" kern="1200">
                <a:solidFill>
                  <a:schemeClr val="tx1"/>
                </a:solidFill>
                <a:latin typeface="Source Sans Pro Light" panose="020B04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Source Sans Pro Light" panose="020B04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CA" b="1" dirty="0">
                <a:solidFill>
                  <a:schemeClr val="tx1"/>
                </a:solidFill>
                <a:latin typeface="Source Sans Pro Light" panose="020B0403030403020204" pitchFamily="34" charset="0"/>
                <a:ea typeface="Source Sans Pro Light" panose="020B0403030403020204" pitchFamily="34" charset="0"/>
              </a:rPr>
              <a:t>Novel Technology, Methods, and Approaches </a:t>
            </a:r>
            <a:r>
              <a:rPr lang="en-CA" b="1" u="sng" dirty="0">
                <a:solidFill>
                  <a:schemeClr val="tx1"/>
                </a:solidFill>
                <a:latin typeface="Source Sans Pro Light" panose="020B0403030403020204" pitchFamily="34" charset="0"/>
                <a:ea typeface="Source Sans Pro Light" panose="020B0403030403020204" pitchFamily="34" charset="0"/>
              </a:rPr>
              <a:t>Development</a:t>
            </a:r>
            <a:r>
              <a:rPr lang="en-CA" b="1" dirty="0">
                <a:solidFill>
                  <a:schemeClr val="tx1"/>
                </a:solidFill>
                <a:latin typeface="Source Sans Pro Light" panose="020B0403030403020204" pitchFamily="34" charset="0"/>
                <a:ea typeface="Source Sans Pro Light" panose="020B0403030403020204" pitchFamily="34" charset="0"/>
              </a:rPr>
              <a:t> in Nova Scotia </a:t>
            </a:r>
            <a:endParaRPr lang="en-US" b="1" dirty="0">
              <a:latin typeface="Source Sans Pro Light" panose="020B0403030403020204" pitchFamily="34" charset="0"/>
              <a:ea typeface="Source Sans Pro Light" panose="020B0403030403020204" pitchFamily="34" charset="0"/>
            </a:endParaRPr>
          </a:p>
          <a:p>
            <a:pPr algn="just">
              <a:lnSpc>
                <a:spcPct val="150000"/>
              </a:lnSpc>
            </a:pPr>
            <a:r>
              <a:rPr lang="en-CA" sz="1900" dirty="0">
                <a:effectLst/>
                <a:latin typeface="Source Sans Pro Light" panose="020B0403030403020204" pitchFamily="34" charset="0"/>
                <a:ea typeface="Source Sans Pro Light" panose="020B0403030403020204" pitchFamily="34" charset="0"/>
              </a:rPr>
              <a:t>Pre-commercial conceptual projects that create </a:t>
            </a:r>
            <a:r>
              <a:rPr lang="en-CA" sz="1900" b="1" dirty="0">
                <a:effectLst/>
                <a:latin typeface="Source Sans Pro Light" panose="020B0403030403020204" pitchFamily="34" charset="0"/>
                <a:ea typeface="Source Sans Pro Light" panose="020B0403030403020204" pitchFamily="34" charset="0"/>
              </a:rPr>
              <a:t>made-in-Nova Scotia</a:t>
            </a:r>
            <a:r>
              <a:rPr lang="en-CA" sz="1900" dirty="0">
                <a:effectLst/>
                <a:latin typeface="Source Sans Pro Light" panose="020B0403030403020204" pitchFamily="34" charset="0"/>
                <a:ea typeface="Source Sans Pro Light" panose="020B0403030403020204" pitchFamily="34" charset="0"/>
              </a:rPr>
              <a:t> GHG reduction technology and approaches </a:t>
            </a:r>
          </a:p>
          <a:p>
            <a:pPr algn="just">
              <a:lnSpc>
                <a:spcPct val="150000"/>
              </a:lnSpc>
            </a:pPr>
            <a:r>
              <a:rPr lang="en-US" sz="1900" dirty="0">
                <a:latin typeface="Source Sans Pro Light" panose="020B0403030403020204" pitchFamily="34" charset="0"/>
                <a:ea typeface="Source Sans Pro Light" panose="020B0403030403020204" pitchFamily="34" charset="0"/>
              </a:rPr>
              <a:t>Up to $50,000 (not including Mitacs); 12 months duration</a:t>
            </a:r>
          </a:p>
          <a:p>
            <a:pPr algn="just">
              <a:lnSpc>
                <a:spcPct val="150000"/>
              </a:lnSpc>
            </a:pPr>
            <a:r>
              <a:rPr lang="en-CA" sz="1900" dirty="0">
                <a:effectLst/>
                <a:latin typeface="Source Sans Pro Light" panose="020B0403030403020204" pitchFamily="34" charset="0"/>
                <a:ea typeface="Source Sans Pro Light" panose="020B0403030403020204" pitchFamily="34" charset="0"/>
              </a:rPr>
              <a:t>Successful projects (those that advance NS’ progress to net zero and describe a path to IP and/or economic development) are eligible for follow-on funding up to $250,000 ea.</a:t>
            </a:r>
          </a:p>
          <a:p>
            <a:pPr algn="just">
              <a:lnSpc>
                <a:spcPct val="150000"/>
              </a:lnSpc>
            </a:pPr>
            <a:r>
              <a:rPr lang="en-CA" sz="1900" dirty="0">
                <a:latin typeface="Source Sans Pro Light" panose="020B0403030403020204" pitchFamily="34" charset="0"/>
                <a:ea typeface="Source Sans Pro Light" panose="020B0403030403020204" pitchFamily="34" charset="0"/>
              </a:rPr>
              <a:t>Follow-on p</a:t>
            </a:r>
            <a:r>
              <a:rPr lang="en-CA" sz="1900" dirty="0">
                <a:effectLst/>
                <a:latin typeface="Source Sans Pro Light" panose="020B0403030403020204" pitchFamily="34" charset="0"/>
                <a:ea typeface="Source Sans Pro Light" panose="020B0403030403020204" pitchFamily="34" charset="0"/>
              </a:rPr>
              <a:t>rojects must finish within the 3-year funding window</a:t>
            </a:r>
          </a:p>
          <a:p>
            <a:pPr algn="just">
              <a:lnSpc>
                <a:spcPct val="150000"/>
              </a:lnSpc>
            </a:pPr>
            <a:r>
              <a:rPr lang="en-CA" sz="1900" dirty="0">
                <a:latin typeface="Source Sans Pro Light" panose="020B0403030403020204" pitchFamily="34" charset="0"/>
                <a:ea typeface="Source Sans Pro Light" panose="020B0403030403020204" pitchFamily="34" charset="0"/>
              </a:rPr>
              <a:t>Follow-on projects must</a:t>
            </a:r>
            <a:r>
              <a:rPr lang="en-CA" sz="1900" dirty="0">
                <a:effectLst/>
                <a:latin typeface="Source Sans Pro Light" panose="020B0403030403020204" pitchFamily="34" charset="0"/>
                <a:ea typeface="Source Sans Pro Light" panose="020B0403030403020204" pitchFamily="34" charset="0"/>
              </a:rPr>
              <a:t> further advance their proof of concepts to a point where they can attract private sector or additional public sector funding.</a:t>
            </a:r>
            <a:endParaRPr lang="en-US" sz="1900" dirty="0">
              <a:latin typeface="Source Sans Pro Light" panose="020B0403030403020204" pitchFamily="34" charset="0"/>
              <a:ea typeface="Source Sans Pro Light" panose="020B0403030403020204" pitchFamily="34" charset="0"/>
            </a:endParaRPr>
          </a:p>
        </p:txBody>
      </p:sp>
      <p:pic>
        <p:nvPicPr>
          <p:cNvPr id="3" name="Picture 2" descr="The Silver Dart, one of the Aerial Experiment Association&amp;#39;s early  airplanes, in flight over the frozen Bras d&amp;#39;Or Lake on Cape Breton Island:  WeirdWings">
            <a:extLst>
              <a:ext uri="{FF2B5EF4-FFF2-40B4-BE49-F238E27FC236}">
                <a16:creationId xmlns:a16="http://schemas.microsoft.com/office/drawing/2014/main" id="{CF520FE9-F441-845F-D73C-73084239E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611" y="1597395"/>
            <a:ext cx="4060857" cy="4424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EAD68B-6D6B-C3D7-B302-2390F76E6169}"/>
              </a:ext>
            </a:extLst>
          </p:cNvPr>
          <p:cNvSpPr txBox="1"/>
          <p:nvPr/>
        </p:nvSpPr>
        <p:spPr>
          <a:xfrm>
            <a:off x="7585564" y="1307737"/>
            <a:ext cx="4290953" cy="246221"/>
          </a:xfrm>
          <a:prstGeom prst="rect">
            <a:avLst/>
          </a:prstGeom>
          <a:noFill/>
        </p:spPr>
        <p:txBody>
          <a:bodyPr wrap="square">
            <a:spAutoFit/>
          </a:bodyPr>
          <a:lstStyle/>
          <a:p>
            <a:r>
              <a:rPr lang="en-US" sz="1000" b="0" i="0" dirty="0">
                <a:solidFill>
                  <a:srgbClr val="1A1A1B"/>
                </a:solidFill>
                <a:effectLst/>
                <a:latin typeface="IBMPlexSans"/>
              </a:rPr>
              <a:t>The Silver Dart</a:t>
            </a:r>
            <a:r>
              <a:rPr lang="en-US" sz="1000" dirty="0">
                <a:solidFill>
                  <a:srgbClr val="1A1A1B"/>
                </a:solidFill>
                <a:latin typeface="IBMPlexSans"/>
              </a:rPr>
              <a:t> </a:t>
            </a:r>
            <a:r>
              <a:rPr lang="en-US" sz="1000" b="0" i="0" dirty="0">
                <a:solidFill>
                  <a:srgbClr val="1A1A1B"/>
                </a:solidFill>
                <a:effectLst/>
                <a:latin typeface="IBMPlexSans"/>
              </a:rPr>
              <a:t>in flight over the frozen Bras d'Or Lake on Cape Breton Island</a:t>
            </a:r>
            <a:endParaRPr lang="en-CA" sz="1000" dirty="0"/>
          </a:p>
        </p:txBody>
      </p:sp>
    </p:spTree>
    <p:extLst>
      <p:ext uri="{BB962C8B-B14F-4D97-AF65-F5344CB8AC3E}">
        <p14:creationId xmlns:p14="http://schemas.microsoft.com/office/powerpoint/2010/main" val="2578641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D1FAF6-43A0-4998-B6CC-262AFA7BF594}"/>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10" name="Title 1">
            <a:extLst>
              <a:ext uri="{FF2B5EF4-FFF2-40B4-BE49-F238E27FC236}">
                <a16:creationId xmlns:a16="http://schemas.microsoft.com/office/drawing/2014/main" id="{F1024897-130A-3CB2-D81D-033884E02FC5}"/>
              </a:ext>
            </a:extLst>
          </p:cNvPr>
          <p:cNvSpPr txBox="1">
            <a:spLocks/>
          </p:cNvSpPr>
          <p:nvPr/>
        </p:nvSpPr>
        <p:spPr>
          <a:xfrm>
            <a:off x="3548371" y="504227"/>
            <a:ext cx="5263742" cy="8217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i="0" kern="1200">
                <a:solidFill>
                  <a:srgbClr val="004F6E"/>
                </a:solidFill>
                <a:latin typeface="Source Sans Pro Light" panose="020B0403030403020204" pitchFamily="34" charset="77"/>
                <a:ea typeface="+mj-ea"/>
                <a:cs typeface="+mj-cs"/>
              </a:defRPr>
            </a:lvl1pPr>
          </a:lstStyle>
          <a:p>
            <a:r>
              <a:rPr lang="en-CA" sz="3800" b="1" dirty="0"/>
              <a:t>Research Stream 2</a:t>
            </a:r>
          </a:p>
        </p:txBody>
      </p:sp>
      <p:sp>
        <p:nvSpPr>
          <p:cNvPr id="15" name="Content Placeholder 2">
            <a:extLst>
              <a:ext uri="{FF2B5EF4-FFF2-40B4-BE49-F238E27FC236}">
                <a16:creationId xmlns:a16="http://schemas.microsoft.com/office/drawing/2014/main" id="{AACD6EDE-BDD5-39AF-F48E-E1FAFF652623}"/>
              </a:ext>
            </a:extLst>
          </p:cNvPr>
          <p:cNvSpPr txBox="1">
            <a:spLocks/>
          </p:cNvSpPr>
          <p:nvPr/>
        </p:nvSpPr>
        <p:spPr>
          <a:xfrm>
            <a:off x="383160" y="1344494"/>
            <a:ext cx="7389240" cy="606989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Source Sans Pro Light" panose="020B04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1" kern="1200">
                <a:solidFill>
                  <a:schemeClr val="tx1"/>
                </a:solidFill>
                <a:latin typeface="Source Sans Pro Light" panose="020B04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Source Sans Pro Light" panose="020B04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CA" sz="2400" b="1" dirty="0">
                <a:solidFill>
                  <a:schemeClr val="tx1"/>
                </a:solidFill>
                <a:latin typeface="Source Sans Pro Light" panose="020B0403030403020204" pitchFamily="34" charset="0"/>
                <a:ea typeface="Source Sans Pro Light" panose="020B0403030403020204" pitchFamily="34" charset="0"/>
              </a:rPr>
              <a:t>Novel Technology, Methods, and Approaches </a:t>
            </a:r>
            <a:r>
              <a:rPr lang="en-CA" sz="2400" b="1" u="sng" dirty="0">
                <a:solidFill>
                  <a:schemeClr val="tx1"/>
                </a:solidFill>
                <a:latin typeface="Source Sans Pro Light" panose="020B0403030403020204" pitchFamily="34" charset="0"/>
                <a:ea typeface="Source Sans Pro Light" panose="020B0403030403020204" pitchFamily="34" charset="0"/>
              </a:rPr>
              <a:t>Adoption</a:t>
            </a:r>
            <a:r>
              <a:rPr lang="en-CA" sz="2400" b="1" dirty="0">
                <a:solidFill>
                  <a:schemeClr val="tx1"/>
                </a:solidFill>
                <a:latin typeface="Source Sans Pro Light" panose="020B0403030403020204" pitchFamily="34" charset="0"/>
                <a:ea typeface="Source Sans Pro Light" panose="020B0403030403020204" pitchFamily="34" charset="0"/>
              </a:rPr>
              <a:t> from Elsewhere </a:t>
            </a:r>
            <a:endParaRPr lang="en-US" sz="2400" b="1" dirty="0">
              <a:latin typeface="Source Sans Pro Light" panose="020B0403030403020204" pitchFamily="34" charset="0"/>
              <a:ea typeface="Source Sans Pro Light" panose="020B0403030403020204" pitchFamily="34" charset="0"/>
            </a:endParaRPr>
          </a:p>
          <a:p>
            <a:pPr>
              <a:lnSpc>
                <a:spcPct val="170000"/>
              </a:lnSpc>
            </a:pPr>
            <a:r>
              <a:rPr lang="en-CA" sz="2600" dirty="0">
                <a:effectLst/>
                <a:latin typeface="Source Sans Pro Light" panose="020B0403030403020204" pitchFamily="34" charset="0"/>
                <a:ea typeface="Source Sans Pro Light" panose="020B0403030403020204" pitchFamily="34" charset="0"/>
              </a:rPr>
              <a:t>Stream 2</a:t>
            </a:r>
            <a:r>
              <a:rPr lang="en-CA" sz="2600" b="1" dirty="0">
                <a:effectLst/>
                <a:latin typeface="Source Sans Pro Light" panose="020B0403030403020204" pitchFamily="34" charset="0"/>
                <a:ea typeface="Source Sans Pro Light" panose="020B0403030403020204" pitchFamily="34" charset="0"/>
              </a:rPr>
              <a:t> </a:t>
            </a:r>
            <a:r>
              <a:rPr lang="en-CA" sz="2600" dirty="0">
                <a:latin typeface="Source Sans Pro Light" panose="020B0403030403020204" pitchFamily="34" charset="0"/>
                <a:ea typeface="Source Sans Pro Light" panose="020B0403030403020204" pitchFamily="34" charset="0"/>
              </a:rPr>
              <a:t>will fund technoeconomic and/or feasibility type studies that evaluate how technologies, methods, and/or practices </a:t>
            </a:r>
            <a:r>
              <a:rPr lang="en-CA" sz="2600" b="1" dirty="0">
                <a:latin typeface="Source Sans Pro Light" panose="020B0403030403020204" pitchFamily="34" charset="0"/>
                <a:ea typeface="Source Sans Pro Light" panose="020B0403030403020204" pitchFamily="34" charset="0"/>
              </a:rPr>
              <a:t>under development outside of Nova Scotia can be imported and deployed</a:t>
            </a:r>
            <a:r>
              <a:rPr lang="en-CA" sz="2600" dirty="0">
                <a:latin typeface="Source Sans Pro Light" panose="020B0403030403020204" pitchFamily="34" charset="0"/>
                <a:ea typeface="Source Sans Pro Light" panose="020B0403030403020204" pitchFamily="34" charset="0"/>
              </a:rPr>
              <a:t>, with or without modification, in the Nova Scotia context. </a:t>
            </a:r>
            <a:endParaRPr lang="en-US" sz="2600" dirty="0">
              <a:latin typeface="Source Sans Pro Light" panose="020B0403030403020204" pitchFamily="34" charset="0"/>
              <a:ea typeface="Source Sans Pro Light" panose="020B0403030403020204" pitchFamily="34" charset="0"/>
            </a:endParaRPr>
          </a:p>
          <a:p>
            <a:pPr>
              <a:lnSpc>
                <a:spcPct val="170000"/>
              </a:lnSpc>
            </a:pPr>
            <a:r>
              <a:rPr lang="en-US" sz="2600" dirty="0">
                <a:latin typeface="Source Sans Pro Light" panose="020B0403030403020204" pitchFamily="34" charset="0"/>
                <a:ea typeface="Source Sans Pro Light" panose="020B0403030403020204" pitchFamily="34" charset="0"/>
              </a:rPr>
              <a:t>Technology adoption contributes to economic development through revenue generation and job creation;  innovations can reduce costs, improve performance, demonstrate a new application and may increase export potential </a:t>
            </a:r>
          </a:p>
          <a:p>
            <a:pPr>
              <a:lnSpc>
                <a:spcPct val="170000"/>
              </a:lnSpc>
            </a:pPr>
            <a:r>
              <a:rPr lang="en-US" sz="2600" dirty="0">
                <a:latin typeface="Source Sans Pro Light" panose="020B0403030403020204" pitchFamily="34" charset="0"/>
                <a:ea typeface="Source Sans Pro Light" panose="020B0403030403020204" pitchFamily="34" charset="0"/>
              </a:rPr>
              <a:t>Up to $130,000 not including Mitacs; 18 months duration</a:t>
            </a:r>
          </a:p>
          <a:p>
            <a:pPr>
              <a:lnSpc>
                <a:spcPct val="170000"/>
              </a:lnSpc>
            </a:pPr>
            <a:r>
              <a:rPr lang="en-US" sz="2600" dirty="0">
                <a:latin typeface="Source Sans Pro Light" panose="020B0403030403020204" pitchFamily="34" charset="0"/>
                <a:ea typeface="Source Sans Pro Light" panose="020B0403030403020204" pitchFamily="34" charset="0"/>
              </a:rPr>
              <a:t>No follow-on funding allocated </a:t>
            </a:r>
            <a:endParaRPr lang="en-CA" sz="2600" dirty="0">
              <a:latin typeface="Source Sans Pro Light" panose="020B0403030403020204" pitchFamily="34" charset="0"/>
              <a:ea typeface="Source Sans Pro Light" panose="020B0403030403020204" pitchFamily="34" charset="0"/>
            </a:endParaRPr>
          </a:p>
        </p:txBody>
      </p:sp>
      <p:pic>
        <p:nvPicPr>
          <p:cNvPr id="16" name="Picture 2" descr="ESA - Technology Transfer services">
            <a:extLst>
              <a:ext uri="{FF2B5EF4-FFF2-40B4-BE49-F238E27FC236}">
                <a16:creationId xmlns:a16="http://schemas.microsoft.com/office/drawing/2014/main" id="{42D2B672-20EA-108D-355E-19059C9B7A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89" r="24422"/>
          <a:stretch/>
        </p:blipFill>
        <p:spPr bwMode="auto">
          <a:xfrm>
            <a:off x="7969049" y="1745369"/>
            <a:ext cx="3839791" cy="43197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FFAB0B3-0CC7-BA5C-D6B3-0ED8548C7C58}"/>
              </a:ext>
            </a:extLst>
          </p:cNvPr>
          <p:cNvSpPr txBox="1"/>
          <p:nvPr/>
        </p:nvSpPr>
        <p:spPr>
          <a:xfrm>
            <a:off x="7871459" y="1428250"/>
            <a:ext cx="4320541" cy="246221"/>
          </a:xfrm>
          <a:prstGeom prst="rect">
            <a:avLst/>
          </a:prstGeom>
          <a:noFill/>
        </p:spPr>
        <p:txBody>
          <a:bodyPr wrap="square">
            <a:spAutoFit/>
          </a:bodyPr>
          <a:lstStyle/>
          <a:p>
            <a:r>
              <a:rPr lang="en-CA" sz="1000" dirty="0">
                <a:latin typeface="Source Sans Pro" panose="020B0503030403020204" pitchFamily="34" charset="0"/>
              </a:rPr>
              <a:t>Source: European Space Agency, Technology Transfer https://www.esa.int/</a:t>
            </a:r>
          </a:p>
        </p:txBody>
      </p:sp>
    </p:spTree>
    <p:extLst>
      <p:ext uri="{BB962C8B-B14F-4D97-AF65-F5344CB8AC3E}">
        <p14:creationId xmlns:p14="http://schemas.microsoft.com/office/powerpoint/2010/main" val="17617363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EFD4-EDD9-425B-AD6B-5E6D7E6AF7AA}"/>
              </a:ext>
            </a:extLst>
          </p:cNvPr>
          <p:cNvSpPr>
            <a:spLocks noGrp="1"/>
          </p:cNvSpPr>
          <p:nvPr>
            <p:ph type="title"/>
          </p:nvPr>
        </p:nvSpPr>
        <p:spPr>
          <a:xfrm>
            <a:off x="3222285" y="410587"/>
            <a:ext cx="6557646" cy="821717"/>
          </a:xfrm>
        </p:spPr>
        <p:txBody>
          <a:bodyPr>
            <a:normAutofit/>
          </a:bodyPr>
          <a:lstStyle/>
          <a:p>
            <a:r>
              <a:rPr lang="en-CA" b="1" dirty="0"/>
              <a:t>Priority Research Themes</a:t>
            </a:r>
          </a:p>
        </p:txBody>
      </p:sp>
      <p:pic>
        <p:nvPicPr>
          <p:cNvPr id="4" name="Picture 3">
            <a:extLst>
              <a:ext uri="{FF2B5EF4-FFF2-40B4-BE49-F238E27FC236}">
                <a16:creationId xmlns:a16="http://schemas.microsoft.com/office/drawing/2014/main" id="{83D1FAF6-43A0-4998-B6CC-262AFA7BF594}"/>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3" name="Content Placeholder 2">
            <a:extLst>
              <a:ext uri="{FF2B5EF4-FFF2-40B4-BE49-F238E27FC236}">
                <a16:creationId xmlns:a16="http://schemas.microsoft.com/office/drawing/2014/main" id="{89498378-BA4B-208A-A9BE-1F7177F69461}"/>
              </a:ext>
            </a:extLst>
          </p:cNvPr>
          <p:cNvSpPr>
            <a:spLocks noGrp="1"/>
          </p:cNvSpPr>
          <p:nvPr>
            <p:ph idx="1"/>
          </p:nvPr>
        </p:nvSpPr>
        <p:spPr>
          <a:xfrm>
            <a:off x="526262" y="1977755"/>
            <a:ext cx="9965276" cy="2654403"/>
          </a:xfrm>
        </p:spPr>
        <p:txBody>
          <a:bodyPr>
            <a:normAutofit lnSpcReduction="10000"/>
          </a:bodyPr>
          <a:lstStyle/>
          <a:p>
            <a:pPr marL="342900" marR="272415" lvl="0" indent="-342900">
              <a:spcBef>
                <a:spcPts val="1200"/>
              </a:spcBef>
              <a:spcAft>
                <a:spcPts val="600"/>
              </a:spcAft>
              <a:buFont typeface="+mj-lt"/>
              <a:buAutoNum type="arabicPeriod"/>
            </a:pPr>
            <a:r>
              <a:rPr lang="en-CA" sz="1800" b="1" dirty="0">
                <a:solidFill>
                  <a:srgbClr val="000000"/>
                </a:solidFill>
                <a:effectLst/>
                <a:latin typeface="Source Sans Pro Light" panose="020B0403030403020204" pitchFamily="34" charset="0"/>
                <a:ea typeface="Yu Gothic UI" panose="020B0500000000000000" pitchFamily="34" charset="-128"/>
                <a:cs typeface="Arial" panose="020B0604020202020204" pitchFamily="34" charset="0"/>
              </a:rPr>
              <a:t>Fishing and Ferry </a:t>
            </a:r>
            <a:r>
              <a:rPr lang="en-CA" b="1" dirty="0">
                <a:solidFill>
                  <a:srgbClr val="000000"/>
                </a:solidFill>
                <a:latin typeface="Source Sans Pro Light" panose="020B0403030403020204" pitchFamily="34" charset="0"/>
                <a:ea typeface="Yu Gothic UI" panose="020B0500000000000000" pitchFamily="34" charset="-128"/>
                <a:cs typeface="Arial" panose="020B0604020202020204" pitchFamily="34" charset="0"/>
              </a:rPr>
              <a:t>F</a:t>
            </a:r>
            <a:r>
              <a:rPr lang="en-CA" sz="1800" b="1" dirty="0">
                <a:solidFill>
                  <a:srgbClr val="000000"/>
                </a:solidFill>
                <a:effectLst/>
                <a:latin typeface="Source Sans Pro Light" panose="020B0403030403020204" pitchFamily="34" charset="0"/>
                <a:ea typeface="Yu Gothic UI" panose="020B0500000000000000" pitchFamily="34" charset="-128"/>
                <a:cs typeface="Arial" panose="020B0604020202020204" pitchFamily="34" charset="0"/>
              </a:rPr>
              <a:t>leets</a:t>
            </a:r>
          </a:p>
          <a:p>
            <a:pPr marL="342900" marR="272415" lvl="0" indent="-342900">
              <a:spcBef>
                <a:spcPts val="1200"/>
              </a:spcBef>
              <a:spcAft>
                <a:spcPts val="600"/>
              </a:spcAft>
              <a:buFont typeface="+mj-lt"/>
              <a:buAutoNum type="arabicPeriod"/>
            </a:pPr>
            <a:r>
              <a:rPr lang="en-CA" sz="1800" b="1" dirty="0">
                <a:solidFill>
                  <a:srgbClr val="000000"/>
                </a:solidFill>
                <a:effectLst/>
                <a:latin typeface="Source Sans Pro Light" panose="020B0403030403020204" pitchFamily="34" charset="0"/>
                <a:ea typeface="Yu Gothic UI" panose="020B0500000000000000" pitchFamily="34" charset="-128"/>
                <a:cs typeface="Arial" panose="020B0604020202020204" pitchFamily="34" charset="0"/>
              </a:rPr>
              <a:t>Nature Based </a:t>
            </a:r>
            <a:r>
              <a:rPr lang="en-CA" b="1" dirty="0">
                <a:solidFill>
                  <a:srgbClr val="000000"/>
                </a:solidFill>
                <a:latin typeface="Source Sans Pro Light" panose="020B0403030403020204" pitchFamily="34" charset="0"/>
                <a:ea typeface="Yu Gothic UI" panose="020B0500000000000000" pitchFamily="34" charset="-128"/>
                <a:cs typeface="Arial" panose="020B0604020202020204" pitchFamily="34" charset="0"/>
              </a:rPr>
              <a:t>S</a:t>
            </a:r>
            <a:r>
              <a:rPr lang="en-CA" sz="1800" b="1" dirty="0">
                <a:solidFill>
                  <a:srgbClr val="000000"/>
                </a:solidFill>
                <a:effectLst/>
                <a:latin typeface="Source Sans Pro Light" panose="020B0403030403020204" pitchFamily="34" charset="0"/>
                <a:ea typeface="Yu Gothic UI" panose="020B0500000000000000" pitchFamily="34" charset="-128"/>
                <a:cs typeface="Arial" panose="020B0604020202020204" pitchFamily="34" charset="0"/>
              </a:rPr>
              <a:t>olutions for </a:t>
            </a:r>
            <a:r>
              <a:rPr lang="en-CA" b="1" dirty="0">
                <a:solidFill>
                  <a:srgbClr val="000000"/>
                </a:solidFill>
                <a:latin typeface="Source Sans Pro Light" panose="020B0403030403020204" pitchFamily="34" charset="0"/>
                <a:ea typeface="Yu Gothic UI" panose="020B0500000000000000" pitchFamily="34" charset="-128"/>
                <a:cs typeface="Arial" panose="020B0604020202020204" pitchFamily="34" charset="0"/>
              </a:rPr>
              <a:t>Carbon Sequestration</a:t>
            </a:r>
          </a:p>
          <a:p>
            <a:pPr marL="342900" marR="272415" lvl="0" indent="-342900">
              <a:spcBef>
                <a:spcPts val="1200"/>
              </a:spcBef>
              <a:spcAft>
                <a:spcPts val="600"/>
              </a:spcAft>
              <a:buFont typeface="+mj-lt"/>
              <a:buAutoNum type="arabicPeriod"/>
            </a:pPr>
            <a:r>
              <a:rPr lang="en-CA" b="1" dirty="0">
                <a:solidFill>
                  <a:srgbClr val="000000"/>
                </a:solidFill>
                <a:latin typeface="Source Sans Pro Light" panose="020B0403030403020204" pitchFamily="34" charset="0"/>
                <a:ea typeface="Yu Gothic UI" panose="020B0500000000000000" pitchFamily="34" charset="-128"/>
                <a:cs typeface="Arial" panose="020B0604020202020204" pitchFamily="34" charset="0"/>
              </a:rPr>
              <a:t>Agricultural emissions</a:t>
            </a:r>
          </a:p>
          <a:p>
            <a:pPr marL="342900" marR="272415" indent="-342900">
              <a:spcBef>
                <a:spcPts val="1200"/>
              </a:spcBef>
              <a:spcAft>
                <a:spcPts val="600"/>
              </a:spcAft>
              <a:buFont typeface="+mj-lt"/>
              <a:buAutoNum type="arabicPeriod"/>
            </a:pPr>
            <a:r>
              <a:rPr lang="en-CA" b="1" dirty="0">
                <a:solidFill>
                  <a:srgbClr val="000000"/>
                </a:solidFill>
                <a:latin typeface="Source Sans Pro Light" panose="020B0403030403020204" pitchFamily="34" charset="0"/>
                <a:ea typeface="Yu Gothic UI" panose="020B0500000000000000" pitchFamily="34" charset="-128"/>
                <a:cs typeface="Arial" panose="020B0604020202020204" pitchFamily="34" charset="0"/>
              </a:rPr>
              <a:t>Direct Air Capture</a:t>
            </a:r>
          </a:p>
          <a:p>
            <a:pPr marL="342900" marR="272415" lvl="0" indent="-342900">
              <a:spcBef>
                <a:spcPts val="1200"/>
              </a:spcBef>
              <a:spcAft>
                <a:spcPts val="600"/>
              </a:spcAft>
              <a:buFont typeface="+mj-lt"/>
              <a:buAutoNum type="arabicPeriod"/>
            </a:pPr>
            <a:r>
              <a:rPr lang="en-CA" b="1" dirty="0">
                <a:solidFill>
                  <a:srgbClr val="000000"/>
                </a:solidFill>
                <a:latin typeface="Source Sans Pro Light" panose="020B0403030403020204" pitchFamily="34" charset="0"/>
                <a:ea typeface="Yu Gothic UI" panose="020B0500000000000000" pitchFamily="34" charset="-128"/>
                <a:cs typeface="Arial" panose="020B0604020202020204" pitchFamily="34" charset="0"/>
              </a:rPr>
              <a:t>Long-term Energy Storage</a:t>
            </a:r>
          </a:p>
          <a:p>
            <a:pPr marL="342900" marR="272415" lvl="0" indent="-342900">
              <a:spcBef>
                <a:spcPts val="1200"/>
              </a:spcBef>
              <a:spcAft>
                <a:spcPts val="600"/>
              </a:spcAft>
              <a:buFont typeface="+mj-lt"/>
              <a:buAutoNum type="arabicPeriod"/>
            </a:pPr>
            <a:r>
              <a:rPr lang="en-CA" b="1" dirty="0">
                <a:solidFill>
                  <a:srgbClr val="000000"/>
                </a:solidFill>
                <a:latin typeface="Source Sans Pro Light" panose="020B0403030403020204" pitchFamily="34" charset="0"/>
                <a:ea typeface="Yu Gothic UI" panose="020B0500000000000000" pitchFamily="34" charset="-128"/>
                <a:cs typeface="Arial" panose="020B0604020202020204" pitchFamily="34" charset="0"/>
              </a:rPr>
              <a:t>Electricity System Challenges Post 2030</a:t>
            </a:r>
          </a:p>
        </p:txBody>
      </p:sp>
    </p:spTree>
    <p:extLst>
      <p:ext uri="{BB962C8B-B14F-4D97-AF65-F5344CB8AC3E}">
        <p14:creationId xmlns:p14="http://schemas.microsoft.com/office/powerpoint/2010/main" val="13167409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EFD4-EDD9-425B-AD6B-5E6D7E6AF7AA}"/>
              </a:ext>
            </a:extLst>
          </p:cNvPr>
          <p:cNvSpPr>
            <a:spLocks noGrp="1"/>
          </p:cNvSpPr>
          <p:nvPr>
            <p:ph type="title"/>
          </p:nvPr>
        </p:nvSpPr>
        <p:spPr>
          <a:xfrm>
            <a:off x="3222285" y="410587"/>
            <a:ext cx="6557646" cy="821717"/>
          </a:xfrm>
        </p:spPr>
        <p:txBody>
          <a:bodyPr>
            <a:normAutofit/>
          </a:bodyPr>
          <a:lstStyle/>
          <a:p>
            <a:r>
              <a:rPr lang="en-CA" b="1" dirty="0"/>
              <a:t>Eligible Activities </a:t>
            </a:r>
          </a:p>
        </p:txBody>
      </p:sp>
      <p:pic>
        <p:nvPicPr>
          <p:cNvPr id="4" name="Picture 3">
            <a:extLst>
              <a:ext uri="{FF2B5EF4-FFF2-40B4-BE49-F238E27FC236}">
                <a16:creationId xmlns:a16="http://schemas.microsoft.com/office/drawing/2014/main" id="{83D1FAF6-43A0-4998-B6CC-262AFA7BF594}"/>
              </a:ext>
            </a:extLst>
          </p:cNvPr>
          <p:cNvPicPr>
            <a:picLocks noChangeAspect="1"/>
          </p:cNvPicPr>
          <p:nvPr/>
        </p:nvPicPr>
        <p:blipFill>
          <a:blip r:embed="rId3"/>
          <a:stretch>
            <a:fillRect/>
          </a:stretch>
        </p:blipFill>
        <p:spPr>
          <a:xfrm>
            <a:off x="10164941" y="6065134"/>
            <a:ext cx="2027059" cy="602896"/>
          </a:xfrm>
          <a:prstGeom prst="rect">
            <a:avLst/>
          </a:prstGeom>
        </p:spPr>
      </p:pic>
      <p:sp>
        <p:nvSpPr>
          <p:cNvPr id="3" name="Content Placeholder 2">
            <a:extLst>
              <a:ext uri="{FF2B5EF4-FFF2-40B4-BE49-F238E27FC236}">
                <a16:creationId xmlns:a16="http://schemas.microsoft.com/office/drawing/2014/main" id="{89498378-BA4B-208A-A9BE-1F7177F69461}"/>
              </a:ext>
            </a:extLst>
          </p:cNvPr>
          <p:cNvSpPr>
            <a:spLocks noGrp="1"/>
          </p:cNvSpPr>
          <p:nvPr>
            <p:ph idx="1"/>
          </p:nvPr>
        </p:nvSpPr>
        <p:spPr>
          <a:xfrm>
            <a:off x="526262" y="1977755"/>
            <a:ext cx="9965276" cy="2654403"/>
          </a:xfrm>
        </p:spPr>
        <p:txBody>
          <a:bodyPr>
            <a:normAutofit/>
          </a:bodyPr>
          <a:lstStyle/>
          <a:p>
            <a:pPr marL="342900" marR="272415" lvl="0" indent="-342900">
              <a:spcBef>
                <a:spcPts val="1200"/>
              </a:spcBef>
              <a:spcAft>
                <a:spcPts val="600"/>
              </a:spcAft>
              <a:buFont typeface="+mj-lt"/>
              <a:buAutoNum type="arabicPeriod"/>
            </a:pPr>
            <a:r>
              <a:rPr lang="en-CA" sz="1800" dirty="0">
                <a:solidFill>
                  <a:srgbClr val="000000"/>
                </a:solidFill>
                <a:effectLst/>
                <a:latin typeface="Source Sans Pro Light" panose="020B0403030403020204" pitchFamily="34" charset="0"/>
                <a:ea typeface="Source Sans Pro Light" panose="020B0403030403020204" pitchFamily="34" charset="0"/>
                <a:cs typeface="Arial" panose="020B0604020202020204" pitchFamily="34" charset="0"/>
              </a:rPr>
              <a:t>Essentially any activity directly related to the project and dissemination of its outcomes.</a:t>
            </a:r>
            <a:r>
              <a:rPr lang="en-CA" sz="1800" dirty="0">
                <a:effectLst/>
                <a:latin typeface="Source Sans Pro Light" panose="020B0403030403020204" pitchFamily="34" charset="0"/>
                <a:ea typeface="Source Sans Pro Light" panose="020B0403030403020204" pitchFamily="34" charset="0"/>
              </a:rPr>
              <a:t> </a:t>
            </a:r>
          </a:p>
          <a:p>
            <a:pPr marL="800100" marR="272415" lvl="1" indent="-342900">
              <a:spcBef>
                <a:spcPts val="1200"/>
              </a:spcBef>
              <a:spcAft>
                <a:spcPts val="600"/>
              </a:spcAft>
              <a:buFont typeface="+mj-lt"/>
              <a:buAutoNum type="arabicPeriod"/>
            </a:pPr>
            <a:r>
              <a:rPr lang="en-CA" dirty="0">
                <a:effectLst/>
                <a:latin typeface="Source Sans Pro Light" panose="020B0403030403020204" pitchFamily="34" charset="0"/>
                <a:ea typeface="Source Sans Pro Light" panose="020B0403030403020204" pitchFamily="34" charset="0"/>
              </a:rPr>
              <a:t>Research, development, assessment, data gathering, testing, modelling </a:t>
            </a:r>
          </a:p>
          <a:p>
            <a:pPr marL="800100" marR="272415" lvl="1" indent="-342900">
              <a:spcBef>
                <a:spcPts val="1200"/>
              </a:spcBef>
              <a:spcAft>
                <a:spcPts val="600"/>
              </a:spcAft>
              <a:buFont typeface="+mj-lt"/>
              <a:buAutoNum type="arabicPeriod"/>
            </a:pPr>
            <a:r>
              <a:rPr lang="en-CA" sz="1800" dirty="0">
                <a:effectLst/>
                <a:latin typeface="Source Sans Pro Light" panose="020B0403030403020204" pitchFamily="34" charset="0"/>
                <a:ea typeface="Source Sans Pro Light" panose="020B0403030403020204" pitchFamily="34" charset="0"/>
              </a:rPr>
              <a:t>Pre-demonstration field testing</a:t>
            </a:r>
          </a:p>
          <a:p>
            <a:pPr marL="800100" marR="272415" lvl="1" indent="-342900">
              <a:spcBef>
                <a:spcPts val="1200"/>
              </a:spcBef>
              <a:spcAft>
                <a:spcPts val="600"/>
              </a:spcAft>
              <a:buFont typeface="+mj-lt"/>
              <a:buAutoNum type="arabicPeriod"/>
            </a:pPr>
            <a:r>
              <a:rPr lang="en-CA" sz="1800" dirty="0">
                <a:effectLst/>
                <a:latin typeface="Source Sans Pro Light" panose="020B0403030403020204" pitchFamily="34" charset="0"/>
                <a:ea typeface="Source Sans Pro Light" panose="020B0403030403020204" pitchFamily="34" charset="0"/>
              </a:rPr>
              <a:t>Modification of existing processes, equipment, or systems </a:t>
            </a:r>
          </a:p>
          <a:p>
            <a:pPr marL="800100" marR="272415" lvl="1" indent="-342900">
              <a:spcBef>
                <a:spcPts val="1200"/>
              </a:spcBef>
              <a:spcAft>
                <a:spcPts val="600"/>
              </a:spcAft>
              <a:buFont typeface="+mj-lt"/>
              <a:buAutoNum type="arabicPeriod"/>
            </a:pPr>
            <a:r>
              <a:rPr lang="en-CA" sz="1800" dirty="0">
                <a:effectLst/>
                <a:latin typeface="Source Sans Pro Light" panose="020B0403030403020204" pitchFamily="34" charset="0"/>
                <a:ea typeface="Source Sans Pro Light" panose="020B0403030403020204" pitchFamily="34" charset="0"/>
              </a:rPr>
              <a:t>Cost assessments for the engineering, design and permitting </a:t>
            </a:r>
            <a:endParaRPr lang="en-CA"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2549038709"/>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C47C0FEC610A438B3CE38F3ABBF3D4" ma:contentTypeVersion="19" ma:contentTypeDescription="Create a new document." ma:contentTypeScope="" ma:versionID="02eeca1477bffdf0f2e3450378be6a02">
  <xsd:schema xmlns:xsd="http://www.w3.org/2001/XMLSchema" xmlns:xs="http://www.w3.org/2001/XMLSchema" xmlns:p="http://schemas.microsoft.com/office/2006/metadata/properties" xmlns:ns2="3d656e31-2e6a-4bdb-9709-48792e633f72" xmlns:ns3="a0c6938d-8f78-4840-b210-76a7d568cf3c" targetNamespace="http://schemas.microsoft.com/office/2006/metadata/properties" ma:root="true" ma:fieldsID="832e479e09c282b412dbd654794da04e" ns2:_="" ns3:_="">
    <xsd:import namespace="3d656e31-2e6a-4bdb-9709-48792e633f72"/>
    <xsd:import namespace="a0c6938d-8f78-4840-b210-76a7d568cf3c"/>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56e31-2e6a-4bdb-9709-48792e633f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18f73875-2b27-4347-b35e-810460835c53}" ma:internalName="TaxCatchAll" ma:showField="CatchAllData" ma:web="3d656e31-2e6a-4bdb-9709-48792e633f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c6938d-8f78-4840-b210-76a7d568cf3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8ce9ffe-6f1e-4152-b56d-6dddc615479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c6938d-8f78-4840-b210-76a7d568cf3c">
      <Terms xmlns="http://schemas.microsoft.com/office/infopath/2007/PartnerControls"/>
    </lcf76f155ced4ddcb4097134ff3c332f>
    <TaxCatchAll xmlns="3d656e31-2e6a-4bdb-9709-48792e633f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8CA1AA-24BA-4D34-905B-0C2ED8D622FA}">
  <ds:schemaRefs>
    <ds:schemaRef ds:uri="3d656e31-2e6a-4bdb-9709-48792e633f72"/>
    <ds:schemaRef ds:uri="a0c6938d-8f78-4840-b210-76a7d568cf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B3FBA7-673D-46D7-B136-A4E9D8C3B4B8}">
  <ds:schemaRefs>
    <ds:schemaRef ds:uri="3d656e31-2e6a-4bdb-9709-48792e633f72"/>
    <ds:schemaRef ds:uri="a0c6938d-8f78-4840-b210-76a7d568cf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F02F6FF-F2D7-4DB4-92E6-BBA9096115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785</TotalTime>
  <Words>2805</Words>
  <Application>Microsoft Office PowerPoint</Application>
  <PresentationFormat>Widescreen</PresentationFormat>
  <Paragraphs>181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IBMPlexSans</vt:lpstr>
      <vt:lpstr>open_sansregular</vt:lpstr>
      <vt:lpstr>Source Sans Pro</vt:lpstr>
      <vt:lpstr>Source Sans Pro Light</vt:lpstr>
      <vt:lpstr>Office Theme</vt:lpstr>
      <vt:lpstr>Emerging Concepts and Technologies (ECT) Research Program</vt:lpstr>
      <vt:lpstr>Outline</vt:lpstr>
      <vt:lpstr>Program Need</vt:lpstr>
      <vt:lpstr>Net Zero Atlantic’s Strategic Objectives</vt:lpstr>
      <vt:lpstr>Eligible Applicants </vt:lpstr>
      <vt:lpstr>PowerPoint Presentation</vt:lpstr>
      <vt:lpstr>PowerPoint Presentation</vt:lpstr>
      <vt:lpstr>Priority Research Themes</vt:lpstr>
      <vt:lpstr>Eligible Activities </vt:lpstr>
      <vt:lpstr>Eligible Costs and Expenditures </vt:lpstr>
      <vt:lpstr>PowerPoint Presentation</vt:lpstr>
      <vt:lpstr>Evaluation</vt:lpstr>
      <vt:lpstr>General Expectations</vt:lpstr>
      <vt:lpstr>Final Thoughts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Bennett</dc:creator>
  <cp:lastModifiedBy>Russell Dmytriw</cp:lastModifiedBy>
  <cp:revision>5</cp:revision>
  <cp:lastPrinted>2021-02-17T19:31:41Z</cp:lastPrinted>
  <dcterms:created xsi:type="dcterms:W3CDTF">2020-08-06T18:12:25Z</dcterms:created>
  <dcterms:modified xsi:type="dcterms:W3CDTF">2023-06-01T15:44:43Z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0x0101009FC47C0FEC610A438B3CE38F3ABBF3D4</vt:lpwstr>
  </property>
  <property fmtid="{D5CDD505-2E9C-101B-9397-08002B2CF9AE}" pid="3" name="MediaServiceImageTags">
    <vt:lpwstr/>
  </property>
</Properties>
</file>